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094" r:id="rId1"/>
  </p:sldMasterIdLst>
  <p:notesMasterIdLst>
    <p:notesMasterId r:id="rId18"/>
  </p:notesMasterIdLst>
  <p:sldIdLst>
    <p:sldId id="256" r:id="rId2"/>
    <p:sldId id="291" r:id="rId3"/>
    <p:sldId id="298" r:id="rId4"/>
    <p:sldId id="289" r:id="rId5"/>
    <p:sldId id="293" r:id="rId6"/>
    <p:sldId id="294" r:id="rId7"/>
    <p:sldId id="292" r:id="rId8"/>
    <p:sldId id="296" r:id="rId9"/>
    <p:sldId id="290" r:id="rId10"/>
    <p:sldId id="297" r:id="rId11"/>
    <p:sldId id="299" r:id="rId12"/>
    <p:sldId id="302" r:id="rId13"/>
    <p:sldId id="301" r:id="rId14"/>
    <p:sldId id="303" r:id="rId15"/>
    <p:sldId id="304" r:id="rId16"/>
    <p:sldId id="300" r:id="rId17"/>
  </p:sldIdLst>
  <p:sldSz cx="9144000" cy="5143500" type="screen16x9"/>
  <p:notesSz cx="6858000" cy="9144000"/>
  <p:embeddedFontLst>
    <p:embeddedFont>
      <p:font typeface="Constantia" pitchFamily="18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Franklin Gothic Medium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AD6"/>
    <a:srgbClr val="2364CD"/>
    <a:srgbClr val="FFFFFF"/>
    <a:srgbClr val="860000"/>
    <a:srgbClr val="8F5C47"/>
    <a:srgbClr val="005392"/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43" autoAdjust="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589c282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2589c282a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6cae06307d8d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6cae06307d8d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lamscommunity.org/lamscentral/sequence?seq_id=2893202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idx="1"/>
          </p:nvPr>
        </p:nvSpPr>
        <p:spPr>
          <a:xfrm>
            <a:off x="142675" y="816064"/>
            <a:ext cx="8884595" cy="3291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" lvl="0" indent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58"/>
              <a:buNone/>
            </a:pPr>
            <a:r>
              <a:rPr lang="el-GR" sz="2400" b="1" i="1" dirty="0" smtClean="0">
                <a:solidFill>
                  <a:schemeClr val="tx2"/>
                </a:solidFill>
              </a:rPr>
              <a:t>Καλές Πρακτικές και Καινοτομίες </a:t>
            </a:r>
            <a:br>
              <a:rPr lang="el-GR" sz="2400" b="1" i="1" dirty="0" smtClean="0">
                <a:solidFill>
                  <a:schemeClr val="tx2"/>
                </a:solidFill>
              </a:rPr>
            </a:br>
            <a:r>
              <a:rPr lang="el-GR" sz="2400" b="1" i="1" dirty="0" smtClean="0">
                <a:solidFill>
                  <a:schemeClr val="tx2"/>
                </a:solidFill>
              </a:rPr>
              <a:t>στη διδασκαλία της Πληροφορικής</a:t>
            </a:r>
          </a:p>
          <a:p>
            <a:pPr marL="45720" indent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58"/>
              <a:buNone/>
            </a:pPr>
            <a:endParaRPr lang="el-GR" sz="1800" b="1" dirty="0" smtClean="0">
              <a:solidFill>
                <a:srgbClr val="BF9000"/>
              </a:solidFill>
            </a:endParaRPr>
          </a:p>
          <a:p>
            <a:pPr marL="45720" indent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58"/>
              <a:buNone/>
            </a:pPr>
            <a:r>
              <a:rPr lang="el-GR" sz="1800" b="1" dirty="0" smtClean="0">
                <a:solidFill>
                  <a:srgbClr val="BF9000"/>
                </a:solidFill>
              </a:rPr>
              <a:t>« Παιδαγωγική αξιοποίηση του LAMS του ΠΣΔ </a:t>
            </a:r>
            <a:r>
              <a:rPr lang="en-US" sz="1800" b="1" dirty="0" smtClean="0">
                <a:solidFill>
                  <a:srgbClr val="BF9000"/>
                </a:solidFill>
              </a:rPr>
              <a:t/>
            </a:r>
            <a:br>
              <a:rPr lang="en-US" sz="1800" b="1" dirty="0" smtClean="0">
                <a:solidFill>
                  <a:srgbClr val="BF9000"/>
                </a:solidFill>
              </a:rPr>
            </a:br>
            <a:r>
              <a:rPr lang="el-GR" sz="1800" b="1" dirty="0" smtClean="0">
                <a:solidFill>
                  <a:srgbClr val="BF9000"/>
                </a:solidFill>
              </a:rPr>
              <a:t>για τη διδασκαλία της </a:t>
            </a:r>
            <a:r>
              <a:rPr lang="el-GR" sz="1800" b="1" dirty="0" err="1" smtClean="0">
                <a:solidFill>
                  <a:srgbClr val="BF9000"/>
                </a:solidFill>
              </a:rPr>
              <a:t>Python</a:t>
            </a:r>
            <a:r>
              <a:rPr lang="el-GR" sz="1800" b="1" dirty="0" smtClean="0">
                <a:solidFill>
                  <a:srgbClr val="BF9000"/>
                </a:solidFill>
              </a:rPr>
              <a:t> σε μαθητές/</a:t>
            </a:r>
            <a:r>
              <a:rPr lang="el-GR" sz="1800" b="1" dirty="0" err="1" smtClean="0">
                <a:solidFill>
                  <a:srgbClr val="BF9000"/>
                </a:solidFill>
              </a:rPr>
              <a:t>τριες </a:t>
            </a:r>
            <a:r>
              <a:rPr lang="el-GR" sz="1800" b="1" dirty="0" smtClean="0">
                <a:solidFill>
                  <a:srgbClr val="BF9000"/>
                </a:solidFill>
              </a:rPr>
              <a:t>ΕΝ.Ε.Ε.ΓΥ.-Λ. :</a:t>
            </a:r>
            <a:r>
              <a:rPr lang="en-US" sz="1800" b="1" dirty="0" smtClean="0">
                <a:solidFill>
                  <a:srgbClr val="BF9000"/>
                </a:solidFill>
              </a:rPr>
              <a:t/>
            </a:r>
            <a:br>
              <a:rPr lang="en-US" sz="1800" b="1" dirty="0" smtClean="0">
                <a:solidFill>
                  <a:srgbClr val="BF9000"/>
                </a:solidFill>
              </a:rPr>
            </a:br>
            <a:r>
              <a:rPr lang="en-US" sz="1800" b="1" dirty="0" smtClean="0">
                <a:solidFill>
                  <a:srgbClr val="BF9000"/>
                </a:solidFill>
              </a:rPr>
              <a:t> </a:t>
            </a:r>
            <a:r>
              <a:rPr lang="el-GR" sz="1800" b="1" dirty="0" smtClean="0">
                <a:solidFill>
                  <a:srgbClr val="BF9000"/>
                </a:solidFill>
              </a:rPr>
              <a:t>Μια πρόταση καλής πρακτικής »</a:t>
            </a:r>
            <a:r>
              <a:rPr lang="en-US" sz="2300" dirty="0" smtClean="0">
                <a:solidFill>
                  <a:srgbClr val="BF9000"/>
                </a:solidFill>
              </a:rPr>
              <a:t/>
            </a:r>
            <a:br>
              <a:rPr lang="en-US" sz="2300" dirty="0" smtClean="0">
                <a:solidFill>
                  <a:srgbClr val="BF9000"/>
                </a:solidFill>
              </a:rPr>
            </a:br>
            <a:endParaRPr lang="el-GR" sz="200" dirty="0" smtClean="0">
              <a:solidFill>
                <a:srgbClr val="BF9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b="1" dirty="0" smtClean="0">
                <a:solidFill>
                  <a:srgbClr val="274E13"/>
                </a:solidFill>
              </a:rPr>
              <a:t/>
            </a:r>
            <a:br>
              <a:rPr lang="el-GR" sz="1400" b="1" dirty="0" smtClean="0">
                <a:solidFill>
                  <a:srgbClr val="274E13"/>
                </a:solidFill>
              </a:rPr>
            </a:br>
            <a:r>
              <a:rPr lang="el-GR" sz="1800" b="1" dirty="0" smtClean="0">
                <a:solidFill>
                  <a:srgbClr val="274E13"/>
                </a:solidFill>
              </a:rPr>
              <a:t>Καλαϊτζής Χρήστος, Καθηγητής Πληροφορικής 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274E13"/>
                </a:solidFill>
              </a:rPr>
              <a:t>ΕΝ.Ε.Ε.ΓΥ.-Λ. Κομοτηνής</a:t>
            </a:r>
            <a:endParaRPr lang="en-US" sz="1800" b="1" dirty="0" smtClean="0">
              <a:solidFill>
                <a:srgbClr val="274E13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el-GR" sz="800" b="1" dirty="0" smtClean="0">
              <a:solidFill>
                <a:srgbClr val="274E13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274E13"/>
                </a:solidFill>
              </a:rPr>
              <a:t>Σέρρες, 25 Ιουνίου 2025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274E13"/>
                </a:solidFill>
              </a:rPr>
              <a:t/>
            </a:r>
            <a:br>
              <a:rPr lang="el-GR" sz="1800" b="1" dirty="0" smtClean="0">
                <a:solidFill>
                  <a:srgbClr val="274E13"/>
                </a:solidFill>
              </a:rPr>
            </a:br>
            <a:endParaRPr lang="el-GR" sz="1800" b="1" dirty="0" smtClean="0">
              <a:solidFill>
                <a:srgbClr val="274E13"/>
              </a:solidFill>
            </a:endParaRPr>
          </a:p>
          <a:p>
            <a:pPr marL="45720" lvl="0" indent="0" algn="ctr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l" sz="1900" b="1" dirty="0" smtClean="0">
                <a:solidFill>
                  <a:srgbClr val="BF9000"/>
                </a:solidFill>
              </a:rPr>
              <a:t>  </a:t>
            </a:r>
            <a:endParaRPr sz="1120">
              <a:solidFill>
                <a:srgbClr val="BF9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3012438" y="2417862"/>
            <a:ext cx="3119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lang="el-GR" spc="-6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ημέρες</a:t>
            </a:r>
            <a:r>
              <a:rPr lang="el-GR" spc="-4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κανονική </a:t>
            </a:r>
            <a:r>
              <a:rPr lang="el-GR" spc="-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άδεια (υποχρεωτική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3012438" y="2417862"/>
            <a:ext cx="3119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lang="el-GR" spc="-6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ημέρες</a:t>
            </a:r>
            <a:r>
              <a:rPr lang="el-GR" spc="-4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κανονική </a:t>
            </a:r>
            <a:r>
              <a:rPr lang="el-GR" spc="-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άδεια (υποχρεωτική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80935" y="523684"/>
            <a:ext cx="8307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ΔΙΑΦΟΡΟΠΟΙΗΜΕΝΗ ΔΙΔΑΣΚΑΛΙΑ  </a:t>
            </a:r>
            <a:r>
              <a:rPr lang="el-GR" sz="16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ΧΡΗΣΗ ΤΟΥ ΕΡΓΑΛΕΙΟΥ ΡΟΗΣ ΚΛΑΔΟΣ </a:t>
            </a:r>
          </a:p>
          <a:p>
            <a:pPr algn="just"/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288585" y="502608"/>
            <a:ext cx="379378" cy="35992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4</a:t>
            </a:r>
            <a:endParaRPr lang="el-GR" sz="2000" b="1" dirty="0">
              <a:solidFill>
                <a:schemeClr val="tx2"/>
              </a:solidFill>
            </a:endParaRPr>
          </a:p>
        </p:txBody>
      </p:sp>
      <p:pic>
        <p:nvPicPr>
          <p:cNvPr id="13" name="12 - Εικόνα" descr="klasdow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25" y="739909"/>
            <a:ext cx="1981200" cy="628650"/>
          </a:xfrm>
          <a:prstGeom prst="rect">
            <a:avLst/>
          </a:prstGeom>
        </p:spPr>
      </p:pic>
      <p:sp>
        <p:nvSpPr>
          <p:cNvPr id="18" name="17 - Ορθογώνιο"/>
          <p:cNvSpPr/>
          <p:nvPr/>
        </p:nvSpPr>
        <p:spPr>
          <a:xfrm>
            <a:off x="5817145" y="1363145"/>
            <a:ext cx="3242547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Δημιουργία δυο διαφορετικών μαθησιακών μονοπατιών (κλάδων), ανάλογα με τις εκπαιδευτικές ανάγκες &amp; τα μαθησιακά προφίλ των μαθητών/τριών</a:t>
            </a:r>
            <a:endParaRPr lang="el-GR" b="1" kern="1200" dirty="0" smtClean="0">
              <a:solidFill>
                <a:srgbClr val="04617B"/>
              </a:solidFill>
              <a:latin typeface="+mn-lt"/>
            </a:endParaRPr>
          </a:p>
        </p:txBody>
      </p:sp>
      <p:pic>
        <p:nvPicPr>
          <p:cNvPr id="20" name="19 - Εικόνα"/>
          <p:cNvPicPr/>
          <p:nvPr/>
        </p:nvPicPr>
        <p:blipFill>
          <a:blip r:embed="rId4"/>
          <a:srcRect l="56050" t="40275" r="19168" b="39620"/>
          <a:stretch>
            <a:fillRect/>
          </a:stretch>
        </p:blipFill>
        <p:spPr bwMode="auto">
          <a:xfrm>
            <a:off x="77821" y="2976394"/>
            <a:ext cx="2667636" cy="1510031"/>
          </a:xfrm>
          <a:prstGeom prst="rect">
            <a:avLst/>
          </a:prstGeom>
          <a:ln w="127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20 - Ορθογώνιο"/>
          <p:cNvSpPr/>
          <p:nvPr/>
        </p:nvSpPr>
        <p:spPr>
          <a:xfrm>
            <a:off x="2422210" y="2994991"/>
            <a:ext cx="3514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/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Ο διαχωρισμός των μαθητών/τριών σε συγκεκριμένους κλάδους γίνεται από τον εκπαιδευτικό, με βάση τις εξατομικευμένες εκπαιδευτικές τους ανάγκες, τις αδυναμίες ή/και δυνατότητές τους </a:t>
            </a:r>
            <a:endParaRPr lang="el-GR" b="1" kern="1200" dirty="0" smtClean="0">
              <a:solidFill>
                <a:srgbClr val="04617B"/>
              </a:solidFill>
              <a:latin typeface="+mn-lt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5817139" y="2639159"/>
            <a:ext cx="34176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50000"/>
              </a:lnSpc>
            </a:pPr>
            <a:r>
              <a:rPr lang="el-GR" b="1" u="sng" kern="1200" dirty="0" smtClean="0">
                <a:solidFill>
                  <a:schemeClr val="tx2"/>
                </a:solidFill>
                <a:latin typeface="+mn-lt"/>
              </a:rPr>
              <a:t>Παιδαγωγικά Οφέλη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marL="342900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</a:t>
            </a:r>
            <a:r>
              <a:rPr lang="el-GR" b="1" kern="1200" dirty="0" err="1" smtClean="0">
                <a:solidFill>
                  <a:schemeClr val="tx2"/>
                </a:solidFill>
                <a:latin typeface="+mn-lt"/>
              </a:rPr>
              <a:t>Στοχευμένη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 υποστήριξη</a:t>
            </a:r>
          </a:p>
          <a:p>
            <a:pPr marL="342900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 Αποτελεσματική Διαφοροποίηση </a:t>
            </a:r>
          </a:p>
          <a:p>
            <a:pPr marL="342900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Συναισθηματική Ασφάλεια</a:t>
            </a:r>
          </a:p>
          <a:p>
            <a:pPr marL="342900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Ενίσχυση Αυτοεκτίμησης</a:t>
            </a:r>
          </a:p>
        </p:txBody>
      </p:sp>
      <p:sp>
        <p:nvSpPr>
          <p:cNvPr id="25" name="24 - Δεξιό άγκιστρο"/>
          <p:cNvSpPr/>
          <p:nvPr/>
        </p:nvSpPr>
        <p:spPr>
          <a:xfrm>
            <a:off x="5804173" y="2963695"/>
            <a:ext cx="311285" cy="1485090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25 - Εικόνα" descr="lams.JPG"/>
          <p:cNvPicPr>
            <a:picLocks noChangeAspect="1"/>
          </p:cNvPicPr>
          <p:nvPr/>
        </p:nvPicPr>
        <p:blipFill>
          <a:blip r:embed="rId5"/>
          <a:srcRect l="12384" t="52241" r="36370" b="20602"/>
          <a:stretch>
            <a:fillRect/>
          </a:stretch>
        </p:blipFill>
        <p:spPr>
          <a:xfrm>
            <a:off x="84306" y="1355386"/>
            <a:ext cx="5635332" cy="121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TextBox"/>
          <p:cNvSpPr txBox="1"/>
          <p:nvPr/>
        </p:nvSpPr>
        <p:spPr>
          <a:xfrm>
            <a:off x="486382" y="731202"/>
            <a:ext cx="836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ΣΥΝΕΡΓΑΤΙΚΕΣ ΔΡΑΣΤΗΡΙΟΤΗΤΕΣ ΣΕ ΟΜΑΔΕΣ</a:t>
            </a:r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178340" y="768492"/>
            <a:ext cx="327498" cy="3080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5</a:t>
            </a:r>
            <a:endParaRPr lang="el-GR" sz="2400" b="1" dirty="0">
              <a:solidFill>
                <a:schemeClr val="tx2"/>
              </a:solidFill>
            </a:endParaRPr>
          </a:p>
        </p:txBody>
      </p:sp>
      <p:pic>
        <p:nvPicPr>
          <p:cNvPr id="13" name="12 - Εικόνα" descr="lams.JPG"/>
          <p:cNvPicPr>
            <a:picLocks noChangeAspect="1"/>
          </p:cNvPicPr>
          <p:nvPr/>
        </p:nvPicPr>
        <p:blipFill>
          <a:blip r:embed="rId3"/>
          <a:srcRect l="38789" t="32201" r="359" b="55438"/>
          <a:stretch>
            <a:fillRect/>
          </a:stretch>
        </p:blipFill>
        <p:spPr>
          <a:xfrm>
            <a:off x="84312" y="1271083"/>
            <a:ext cx="6932576" cy="535180"/>
          </a:xfrm>
          <a:prstGeom prst="rect">
            <a:avLst/>
          </a:prstGeom>
        </p:spPr>
      </p:pic>
      <p:pic>
        <p:nvPicPr>
          <p:cNvPr id="20" name="19 - Εικόνα" descr="33333333.JPG"/>
          <p:cNvPicPr>
            <a:picLocks noChangeAspect="1"/>
          </p:cNvPicPr>
          <p:nvPr/>
        </p:nvPicPr>
        <p:blipFill>
          <a:blip r:embed="rId4"/>
          <a:srcRect t="20082" r="25633" b="21260"/>
          <a:stretch>
            <a:fillRect/>
          </a:stretch>
        </p:blipFill>
        <p:spPr>
          <a:xfrm>
            <a:off x="314338" y="2386521"/>
            <a:ext cx="1345862" cy="363166"/>
          </a:xfrm>
          <a:prstGeom prst="rect">
            <a:avLst/>
          </a:prstGeom>
        </p:spPr>
      </p:pic>
      <p:sp>
        <p:nvSpPr>
          <p:cNvPr id="17" name="16 - Ορθογώνιο"/>
          <p:cNvSpPr/>
          <p:nvPr/>
        </p:nvSpPr>
        <p:spPr>
          <a:xfrm>
            <a:off x="64863" y="1924993"/>
            <a:ext cx="32879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1. ΕΡΓΑΛΕΙΟ</a:t>
            </a: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ΡΟΗΣ</a:t>
            </a:r>
            <a:endParaRPr lang="el-GR" dirty="0">
              <a:latin typeface="+mn-lt"/>
            </a:endParaRPr>
          </a:p>
        </p:txBody>
      </p:sp>
      <p:pic>
        <p:nvPicPr>
          <p:cNvPr id="23" name="22 - Εικόνα"/>
          <p:cNvPicPr/>
          <p:nvPr/>
        </p:nvPicPr>
        <p:blipFill>
          <a:blip r:embed="rId5"/>
          <a:srcRect l="69080" t="23858" r="6449" b="55201"/>
          <a:stretch>
            <a:fillRect/>
          </a:stretch>
        </p:blipFill>
        <p:spPr bwMode="auto">
          <a:xfrm>
            <a:off x="66260" y="2912940"/>
            <a:ext cx="2657061" cy="1659060"/>
          </a:xfrm>
          <a:prstGeom prst="rect">
            <a:avLst/>
          </a:prstGeom>
          <a:ln w="952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- Ορθογώνιο"/>
          <p:cNvSpPr/>
          <p:nvPr/>
        </p:nvSpPr>
        <p:spPr>
          <a:xfrm>
            <a:off x="3176580" y="1940327"/>
            <a:ext cx="574692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Διαχωρισμός σε Ομάδες από τον Εκπαιδευτικό</a:t>
            </a:r>
          </a:p>
          <a:p>
            <a:pPr lvl="0"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</a:t>
            </a:r>
            <a:r>
              <a:rPr lang="el-GR" sz="135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Κάθε ομάδα αποτελείται από μέλη – μαθητές  </a:t>
            </a:r>
            <a:r>
              <a:rPr lang="el-GR" sz="1350" b="1" kern="1200" dirty="0" smtClean="0">
                <a:solidFill>
                  <a:schemeClr val="tx2"/>
                </a:solidFill>
                <a:sym typeface="Wingdings" pitchFamily="2" charset="2"/>
              </a:rPr>
              <a:t>διαφορετικών επιπέδων ικανοτήτων, μαθησιακών </a:t>
            </a:r>
            <a:r>
              <a:rPr lang="el-GR" sz="135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προφίλ &amp; εκπαιδευτικών αναγκών</a:t>
            </a:r>
            <a:endParaRPr lang="el-GR" sz="1350" b="1" kern="1200" dirty="0" smtClean="0">
              <a:solidFill>
                <a:srgbClr val="04617B"/>
              </a:solidFill>
              <a:latin typeface="+mn-lt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184187" y="3008387"/>
            <a:ext cx="5515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u="sng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Παιδαγωγικά Οφέλη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cs typeface="Times New Roman"/>
              </a:rPr>
              <a:t>▪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 Ισορροπία δυναμικής &amp; ρόλων στην ομάδα</a:t>
            </a: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▪ </a:t>
            </a:r>
            <a:r>
              <a:rPr lang="el-GR" b="1" kern="1200" dirty="0" err="1" smtClean="0">
                <a:solidFill>
                  <a:schemeClr val="tx2"/>
                </a:solidFill>
                <a:latin typeface="+mn-lt"/>
                <a:cs typeface="Times New Roman"/>
              </a:rPr>
              <a:t>Στοχευμένη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 παιδαγωγική υποστήριξη</a:t>
            </a:r>
            <a:endParaRPr lang="el-GR" b="1" kern="12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▪ Ενίσχυση αλληλοϋποστήριξης &amp; θετικής αλληλεπίδρασης</a:t>
            </a: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▪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Πρόληψη συγκρούσεων &amp; μείωση άγχους </a:t>
            </a: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▪ Δημιουργία θετικού &amp; συναισθηματικά ασφαλούς κλίματος </a:t>
            </a:r>
            <a:endParaRPr lang="el-GR" b="1" kern="120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0" name="29 - Γωνιακή σύνδεση"/>
          <p:cNvCxnSpPr/>
          <p:nvPr/>
        </p:nvCxnSpPr>
        <p:spPr>
          <a:xfrm flipV="1">
            <a:off x="745787" y="1981201"/>
            <a:ext cx="2428109" cy="1864467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3171216" y="3073941"/>
            <a:ext cx="5745805" cy="1958502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11 - Εικόνα" descr="Στιγμιότυπο οθόνης 2025-06-17 18324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149" y="569047"/>
            <a:ext cx="1356243" cy="127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Συνεργασία | Science Wiki | Fandom"/>
          <p:cNvPicPr>
            <a:picLocks noChangeAspect="1" noChangeArrowheads="1"/>
          </p:cNvPicPr>
          <p:nvPr/>
        </p:nvPicPr>
        <p:blipFill>
          <a:blip r:embed="rId3"/>
          <a:srcRect t="10726"/>
          <a:stretch>
            <a:fillRect/>
          </a:stretch>
        </p:blipFill>
        <p:spPr bwMode="auto">
          <a:xfrm>
            <a:off x="7140106" y="583661"/>
            <a:ext cx="1588852" cy="106305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178361" y="611766"/>
            <a:ext cx="2966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2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. ΕΡΓΑΛΕΙΟ ΣΥΝΕΡΓΑΣΙΑΣ</a:t>
            </a: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ΣΥΝΟΜΙΛΙΑ (</a:t>
            </a: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Chat)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endParaRPr lang="el-GR" dirty="0">
              <a:latin typeface="+mn-lt"/>
            </a:endParaRPr>
          </a:p>
        </p:txBody>
      </p:sp>
      <p:pic>
        <p:nvPicPr>
          <p:cNvPr id="10" name="9 - Εικόνα" descr="44444.JPG"/>
          <p:cNvPicPr>
            <a:picLocks noChangeAspect="1"/>
          </p:cNvPicPr>
          <p:nvPr/>
        </p:nvPicPr>
        <p:blipFill>
          <a:blip r:embed="rId4"/>
          <a:srcRect t="16857" b="10263"/>
          <a:stretch>
            <a:fillRect/>
          </a:stretch>
        </p:blipFill>
        <p:spPr>
          <a:xfrm>
            <a:off x="871940" y="1108961"/>
            <a:ext cx="1397845" cy="352834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521437" y="595557"/>
            <a:ext cx="2966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3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. ΕΡΓΑΛΕΙΟ ΣΥΝΕΡΓΑΣΙΑΣ ΚΟΙΝΟΧΡΗΣΤΟ ΕΓΓΡΑΦΟ</a:t>
            </a:r>
            <a:endParaRPr lang="el-GR" dirty="0">
              <a:latin typeface="+mn-lt"/>
            </a:endParaRPr>
          </a:p>
        </p:txBody>
      </p:sp>
      <p:pic>
        <p:nvPicPr>
          <p:cNvPr id="12" name="11 - Εικόνα" descr="11111.JPG"/>
          <p:cNvPicPr>
            <a:picLocks noChangeAspect="1"/>
          </p:cNvPicPr>
          <p:nvPr/>
        </p:nvPicPr>
        <p:blipFill>
          <a:blip r:embed="rId5"/>
          <a:srcRect l="6084" t="13662" r="8441" b="11086"/>
          <a:stretch>
            <a:fillRect/>
          </a:stretch>
        </p:blipFill>
        <p:spPr>
          <a:xfrm>
            <a:off x="4228299" y="1050590"/>
            <a:ext cx="1297011" cy="375686"/>
          </a:xfrm>
          <a:prstGeom prst="rect">
            <a:avLst/>
          </a:prstGeom>
        </p:spPr>
      </p:pic>
      <p:pic>
        <p:nvPicPr>
          <p:cNvPr id="15" name="14 - Εικόνα" descr="chat.JPG"/>
          <p:cNvPicPr>
            <a:picLocks noChangeAspect="1"/>
          </p:cNvPicPr>
          <p:nvPr/>
        </p:nvPicPr>
        <p:blipFill>
          <a:blip r:embed="rId6"/>
          <a:srcRect l="16223" t="8602" r="-2332"/>
          <a:stretch>
            <a:fillRect/>
          </a:stretch>
        </p:blipFill>
        <p:spPr>
          <a:xfrm>
            <a:off x="84305" y="1504546"/>
            <a:ext cx="3437108" cy="2833990"/>
          </a:xfrm>
          <a:prstGeom prst="rect">
            <a:avLst/>
          </a:prstGeom>
        </p:spPr>
      </p:pic>
      <p:sp>
        <p:nvSpPr>
          <p:cNvPr id="19" name="18 - Ορθογώνιο"/>
          <p:cNvSpPr/>
          <p:nvPr/>
        </p:nvSpPr>
        <p:spPr>
          <a:xfrm>
            <a:off x="6796250" y="1510312"/>
            <a:ext cx="2438542" cy="33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Παιδαγωγικά Οφέλη Συνεργατικών Εργαλείων</a:t>
            </a:r>
          </a:p>
          <a:p>
            <a:pPr>
              <a:lnSpc>
                <a:spcPts val="2000"/>
              </a:lnSpc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  <a:cs typeface="Times New Roman"/>
              </a:rPr>
              <a:t>▪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Ανάπτυξη κοινωνικών &amp; επικοινωνιακών δεξιοτήτων</a:t>
            </a:r>
          </a:p>
          <a:p>
            <a:pPr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Καλλιέργεια υπευθυνότητας</a:t>
            </a:r>
            <a:b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</a:b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 &amp; συνεργατικού πνεύματος</a:t>
            </a:r>
          </a:p>
          <a:p>
            <a:pPr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Ενίσχυση αυτοεκτίμησης </a:t>
            </a:r>
            <a:endParaRPr lang="el-GR" sz="1200" b="1" kern="12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Ενεργοποίηση συμμετοχής </a:t>
            </a:r>
            <a:b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</a:b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όλων των μαθητών/τριών</a:t>
            </a:r>
          </a:p>
          <a:p>
            <a:pPr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Δημιουργία κλίματος αποδοχής &amp; ένταξης</a:t>
            </a:r>
          </a:p>
          <a:p>
            <a:pPr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Καλλιέργεια ενσυναίσθησης &amp; αποδοχής της διαφορετικότητας </a:t>
            </a:r>
            <a:endParaRPr lang="el-GR" sz="1200" b="1" kern="1200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0" name="19 - Ομάδα"/>
          <p:cNvGrpSpPr/>
          <p:nvPr/>
        </p:nvGrpSpPr>
        <p:grpSpPr>
          <a:xfrm>
            <a:off x="3378739" y="1491573"/>
            <a:ext cx="3482504" cy="2840478"/>
            <a:chOff x="3378739" y="1472119"/>
            <a:chExt cx="3388259" cy="2504062"/>
          </a:xfrm>
        </p:grpSpPr>
        <p:grpSp>
          <p:nvGrpSpPr>
            <p:cNvPr id="17" name="16 - Ομάδα"/>
            <p:cNvGrpSpPr/>
            <p:nvPr/>
          </p:nvGrpSpPr>
          <p:grpSpPr>
            <a:xfrm>
              <a:off x="3382195" y="1472119"/>
              <a:ext cx="3384803" cy="2045399"/>
              <a:chOff x="3382195" y="1472119"/>
              <a:chExt cx="3384803" cy="2045399"/>
            </a:xfrm>
          </p:grpSpPr>
          <p:pic>
            <p:nvPicPr>
              <p:cNvPr id="16" name="15 - Εικόνα" descr="doly.JPG"/>
              <p:cNvPicPr>
                <a:picLocks noChangeAspect="1"/>
              </p:cNvPicPr>
              <p:nvPr/>
            </p:nvPicPr>
            <p:blipFill>
              <a:blip r:embed="rId7"/>
              <a:srcRect l="588" b="74564"/>
              <a:stretch>
                <a:fillRect/>
              </a:stretch>
            </p:blipFill>
            <p:spPr>
              <a:xfrm>
                <a:off x="3454906" y="1472119"/>
                <a:ext cx="3312092" cy="1452664"/>
              </a:xfrm>
              <a:prstGeom prst="rect">
                <a:avLst/>
              </a:prstGeom>
            </p:spPr>
          </p:pic>
          <p:pic>
            <p:nvPicPr>
              <p:cNvPr id="13" name="12 - Εικόνα" descr="doly.JPG"/>
              <p:cNvPicPr>
                <a:picLocks noChangeAspect="1"/>
              </p:cNvPicPr>
              <p:nvPr/>
            </p:nvPicPr>
            <p:blipFill>
              <a:blip r:embed="rId7"/>
              <a:srcRect t="25217" b="57131"/>
              <a:stretch>
                <a:fillRect/>
              </a:stretch>
            </p:blipFill>
            <p:spPr>
              <a:xfrm>
                <a:off x="3382195" y="2827507"/>
                <a:ext cx="3336375" cy="690011"/>
              </a:xfrm>
              <a:prstGeom prst="rect">
                <a:avLst/>
              </a:prstGeom>
            </p:spPr>
          </p:pic>
        </p:grpSp>
        <p:pic>
          <p:nvPicPr>
            <p:cNvPr id="18" name="17 - Εικόνα" descr="doly.JPG"/>
            <p:cNvPicPr>
              <a:picLocks noChangeAspect="1"/>
            </p:cNvPicPr>
            <p:nvPr/>
          </p:nvPicPr>
          <p:blipFill>
            <a:blip r:embed="rId7"/>
            <a:srcRect t="91158"/>
            <a:stretch>
              <a:fillRect/>
            </a:stretch>
          </p:blipFill>
          <p:spPr>
            <a:xfrm>
              <a:off x="3378739" y="3521413"/>
              <a:ext cx="3346315" cy="454768"/>
            </a:xfrm>
            <a:prstGeom prst="rect">
              <a:avLst/>
            </a:prstGeom>
          </p:spPr>
        </p:pic>
      </p:grpSp>
      <p:grpSp>
        <p:nvGrpSpPr>
          <p:cNvPr id="25" name="24 - Ομάδα"/>
          <p:cNvGrpSpPr/>
          <p:nvPr/>
        </p:nvGrpSpPr>
        <p:grpSpPr>
          <a:xfrm>
            <a:off x="25940" y="557717"/>
            <a:ext cx="9085635" cy="4442300"/>
            <a:chOff x="38910" y="573932"/>
            <a:chExt cx="9085635" cy="4140740"/>
          </a:xfrm>
        </p:grpSpPr>
        <p:grpSp>
          <p:nvGrpSpPr>
            <p:cNvPr id="23" name="22 - Ομάδα"/>
            <p:cNvGrpSpPr/>
            <p:nvPr/>
          </p:nvGrpSpPr>
          <p:grpSpPr>
            <a:xfrm>
              <a:off x="38910" y="573932"/>
              <a:ext cx="6786664" cy="4140740"/>
              <a:chOff x="38910" y="573933"/>
              <a:chExt cx="6786664" cy="3972127"/>
            </a:xfrm>
          </p:grpSpPr>
          <p:sp>
            <p:nvSpPr>
              <p:cNvPr id="21" name="20 - Ορθογώνιο"/>
              <p:cNvSpPr/>
              <p:nvPr/>
            </p:nvSpPr>
            <p:spPr>
              <a:xfrm>
                <a:off x="38910" y="577175"/>
                <a:ext cx="3391711" cy="3968885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21 - Ορθογώνιο"/>
              <p:cNvSpPr/>
              <p:nvPr/>
            </p:nvSpPr>
            <p:spPr>
              <a:xfrm>
                <a:off x="3433863" y="573933"/>
                <a:ext cx="3391711" cy="3972127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4" name="23 - Ορθογώνιο"/>
            <p:cNvSpPr/>
            <p:nvPr/>
          </p:nvSpPr>
          <p:spPr>
            <a:xfrm>
              <a:off x="6822331" y="577174"/>
              <a:ext cx="2302214" cy="413749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6" name="25 - Ορθογώνιο"/>
          <p:cNvSpPr/>
          <p:nvPr/>
        </p:nvSpPr>
        <p:spPr>
          <a:xfrm>
            <a:off x="42177" y="4272554"/>
            <a:ext cx="318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200" b="1" kern="1200" dirty="0" smtClean="0">
                <a:solidFill>
                  <a:schemeClr val="tx2"/>
                </a:solidFill>
                <a:latin typeface="+mj-lt"/>
              </a:rPr>
              <a:t>Το εργαλείο της Συνομιλίας (Chat) επιτρέπει μια ζωντανή (σύγχρονη) συζήτηση μεταξύ των μαθητών/τριών</a:t>
            </a:r>
            <a:endParaRPr lang="el-GR" sz="1200" b="1" kern="1200" dirty="0" smtClean="0">
              <a:solidFill>
                <a:srgbClr val="04617B"/>
              </a:solidFill>
              <a:latin typeface="+mj-lt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398222" y="4275796"/>
            <a:ext cx="336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200" b="1" kern="1200" dirty="0" smtClean="0">
                <a:solidFill>
                  <a:schemeClr val="tx2"/>
                </a:solidFill>
                <a:latin typeface="+mj-lt"/>
              </a:rPr>
              <a:t>Στο κοινόχρηστο έγγραφο (</a:t>
            </a:r>
            <a:r>
              <a:rPr lang="en-US" sz="1200" b="1" kern="1200" dirty="0" err="1" smtClean="0">
                <a:solidFill>
                  <a:schemeClr val="tx2"/>
                </a:solidFill>
                <a:latin typeface="+mj-lt"/>
              </a:rPr>
              <a:t>doKu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</a:rPr>
              <a:t>)</a:t>
            </a:r>
            <a:r>
              <a:rPr lang="en-US" sz="1200" b="1" kern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</a:rPr>
              <a:t>τα μέλη της ίδιας ομάδας συγγράφουν &amp; </a:t>
            </a:r>
            <a:r>
              <a:rPr lang="el-GR" sz="1200" b="1" kern="1200" dirty="0" err="1" smtClean="0">
                <a:solidFill>
                  <a:schemeClr val="tx2"/>
                </a:solidFill>
                <a:latin typeface="+mj-lt"/>
              </a:rPr>
              <a:t>συνδιαμορφώνουν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</a:rPr>
              <a:t>  κοινό περιεχόμενο</a:t>
            </a:r>
            <a:endParaRPr lang="el-GR" sz="1200" b="1" kern="1200" dirty="0" smtClean="0">
              <a:solidFill>
                <a:srgbClr val="04617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TextBox"/>
          <p:cNvSpPr txBox="1"/>
          <p:nvPr/>
        </p:nvSpPr>
        <p:spPr>
          <a:xfrm>
            <a:off x="499351" y="569076"/>
            <a:ext cx="851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ΑΞΙΟΛΟΓΗΣΗ ΟΜΟΤΙΜΩΝ </a:t>
            </a:r>
            <a:r>
              <a:rPr lang="el-GR" sz="18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ΧΡΗΣΗ ΕΡΓΑΛΕΙΟΥ ΑΞΙΟΛΟΓΗΣΗΣ </a:t>
            </a:r>
            <a:endParaRPr lang="el-GR" sz="1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755505" y="593397"/>
            <a:ext cx="327498" cy="3080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6</a:t>
            </a:r>
            <a:endParaRPr lang="el-GR" sz="2400" b="1" dirty="0">
              <a:solidFill>
                <a:schemeClr val="tx2"/>
              </a:solidFill>
            </a:endParaRPr>
          </a:p>
        </p:txBody>
      </p:sp>
      <p:pic>
        <p:nvPicPr>
          <p:cNvPr id="9" name="8 - Εικόνα" descr="omo.JPG"/>
          <p:cNvPicPr>
            <a:picLocks noChangeAspect="1"/>
          </p:cNvPicPr>
          <p:nvPr/>
        </p:nvPicPr>
        <p:blipFill>
          <a:blip r:embed="rId3"/>
          <a:srcRect l="4930" t="19630" r="23789" b="9487"/>
          <a:stretch>
            <a:fillRect/>
          </a:stretch>
        </p:blipFill>
        <p:spPr>
          <a:xfrm>
            <a:off x="6245159" y="972769"/>
            <a:ext cx="1579378" cy="538263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5298328" y="2191679"/>
            <a:ext cx="3469537" cy="25699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u="sng" kern="1200" dirty="0" smtClean="0">
                <a:solidFill>
                  <a:schemeClr val="tx2"/>
                </a:solidFill>
                <a:latin typeface="+mn-lt"/>
              </a:rPr>
              <a:t>Παιδαγωγικά Οφέλη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algn="just"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Ανάπτυξη κριτικής σκέψης </a:t>
            </a:r>
          </a:p>
          <a:p>
            <a:pPr algn="just"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Καλλιέργεια υπευθυνότητας</a:t>
            </a:r>
          </a:p>
          <a:p>
            <a:pPr algn="just"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Ανάπτυξη </a:t>
            </a:r>
            <a:r>
              <a:rPr lang="el-GR" b="1" kern="1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μεταγνωστικών</a:t>
            </a: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δεξιοτήτων</a:t>
            </a:r>
          </a:p>
          <a:p>
            <a:pPr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Καλλιέργεια ενσυναίσθησης &amp; αποδοχής </a:t>
            </a:r>
            <a:b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της διαφορετικότητας </a:t>
            </a:r>
          </a:p>
          <a:p>
            <a:pPr>
              <a:lnSpc>
                <a:spcPts val="24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▪ Ενίσχυση συνεργασίας μέσω ανταλλαγής         </a:t>
            </a:r>
            <a:b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 εποικοδομητικής ανατροφοδότησης</a:t>
            </a:r>
            <a:endParaRPr lang="el-GR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15 - Δεξιό βέλος"/>
          <p:cNvSpPr/>
          <p:nvPr/>
        </p:nvSpPr>
        <p:spPr>
          <a:xfrm rot="5400000">
            <a:off x="6809152" y="1711863"/>
            <a:ext cx="423496" cy="18652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7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4" y="1355388"/>
            <a:ext cx="3884578" cy="3703807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512325" y="1011678"/>
            <a:ext cx="33981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" b="1" dirty="0" smtClean="0">
                <a:solidFill>
                  <a:schemeClr val="tx2"/>
                </a:solidFill>
                <a:latin typeface="+mn-lt"/>
              </a:rPr>
              <a:t>ΑΞΙΟΛΟΓΗΣΗ ΜΕ ΑΣΤΕΡΙΑ </a:t>
            </a:r>
            <a:endParaRPr lang="el-GR" sz="15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7" name="16 - Εικόνα" descr="10.JPG"/>
          <p:cNvPicPr>
            <a:picLocks noChangeAspect="1"/>
          </p:cNvPicPr>
          <p:nvPr/>
        </p:nvPicPr>
        <p:blipFill>
          <a:blip r:embed="rId5"/>
          <a:srcRect l="20294" r="12569" b="11487"/>
          <a:stretch>
            <a:fillRect/>
          </a:stretch>
        </p:blipFill>
        <p:spPr>
          <a:xfrm>
            <a:off x="3495471" y="992220"/>
            <a:ext cx="239949" cy="26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TextBox"/>
          <p:cNvSpPr txBox="1"/>
          <p:nvPr/>
        </p:nvSpPr>
        <p:spPr>
          <a:xfrm>
            <a:off x="278861" y="497738"/>
            <a:ext cx="851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ΕΤΕΡΟΑΞΙΟΛΟΓΗΣΗ </a:t>
            </a:r>
            <a:r>
              <a:rPr lang="el-GR" sz="18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ΧΡΗΣΗ ΕΡΓΑΛΕΙΟΥ ΑΛΛΗΛΕΠΙΔΡΑΣΗΣ</a:t>
            </a:r>
            <a:endParaRPr lang="el-GR" sz="1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690660" y="509089"/>
            <a:ext cx="327498" cy="3080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7</a:t>
            </a:r>
            <a:endParaRPr lang="el-GR" sz="2400" b="1" dirty="0">
              <a:solidFill>
                <a:schemeClr val="tx2"/>
              </a:solidFill>
            </a:endParaRPr>
          </a:p>
        </p:txBody>
      </p:sp>
      <p:pic>
        <p:nvPicPr>
          <p:cNvPr id="7" name="6 - Εικόνα" descr="1.JPG"/>
          <p:cNvPicPr>
            <a:picLocks noChangeAspect="1"/>
          </p:cNvPicPr>
          <p:nvPr/>
        </p:nvPicPr>
        <p:blipFill>
          <a:blip r:embed="rId3"/>
          <a:srcRect l="21859" t="8740" r="817" b="81694"/>
          <a:stretch>
            <a:fillRect/>
          </a:stretch>
        </p:blipFill>
        <p:spPr>
          <a:xfrm>
            <a:off x="84306" y="1057078"/>
            <a:ext cx="4357992" cy="557714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1284050" y="4520119"/>
            <a:ext cx="1452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 smtClean="0">
                <a:solidFill>
                  <a:schemeClr val="tx2"/>
                </a:solidFill>
                <a:latin typeface="+mn-lt"/>
              </a:rPr>
              <a:t>Περιβάλλον Επόπτη</a:t>
            </a:r>
            <a:endParaRPr lang="el-GR" sz="105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7821" y="1057072"/>
            <a:ext cx="4370962" cy="3975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4455268" y="3071859"/>
            <a:ext cx="4630366" cy="195438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u="sng" kern="1200" dirty="0" smtClean="0">
                <a:solidFill>
                  <a:schemeClr val="tx2"/>
                </a:solidFill>
                <a:latin typeface="+mn-lt"/>
              </a:rPr>
              <a:t>Παιδαγωγικά Οφέλη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algn="just"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 Ενίσχυση κριτικής σκέψης &amp; αναστοχασμού των μαθητών/τριών</a:t>
            </a:r>
          </a:p>
          <a:p>
            <a:pPr algn="just"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  Καλλιέργεια </a:t>
            </a:r>
            <a:r>
              <a:rPr lang="el-GR" sz="1200" b="1" kern="1200" dirty="0" err="1" smtClean="0">
                <a:solidFill>
                  <a:schemeClr val="tx2"/>
                </a:solidFill>
                <a:latin typeface="+mj-lt"/>
                <a:cs typeface="Times New Roman"/>
              </a:rPr>
              <a:t>μεταγνωστικών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 δεξιοτήτων </a:t>
            </a:r>
          </a:p>
          <a:p>
            <a:pPr algn="just"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cs typeface="Times New Roman"/>
              </a:rPr>
              <a:t>▪  </a:t>
            </a:r>
            <a:r>
              <a:rPr lang="el-GR" sz="1200" b="1" kern="1200" dirty="0" smtClean="0">
                <a:solidFill>
                  <a:srgbClr val="04617B"/>
                </a:solidFill>
                <a:latin typeface="Calibri"/>
                <a:cs typeface="Times New Roman"/>
              </a:rPr>
              <a:t>Ενίσχυση εμπλοκής &amp; αισθήματος συμμετοχής των μαθητών/τριών</a:t>
            </a:r>
            <a:endParaRPr lang="el-GR" sz="1200" b="1" kern="1200" dirty="0" smtClean="0">
              <a:solidFill>
                <a:schemeClr val="tx2"/>
              </a:solidFill>
              <a:latin typeface="+mj-lt"/>
              <a:cs typeface="Times New Roman"/>
            </a:endParaRPr>
          </a:p>
          <a:p>
            <a:pPr algn="just">
              <a:lnSpc>
                <a:spcPts val="2000"/>
              </a:lnSpc>
            </a:pP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▪</a:t>
            </a:r>
            <a:r>
              <a:rPr lang="en-US" sz="1200" b="1" kern="1200" smtClean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lang="el-GR" sz="1200" b="1" kern="1200" smtClean="0">
                <a:solidFill>
                  <a:schemeClr val="tx2"/>
                </a:solidFill>
                <a:latin typeface="+mj-lt"/>
                <a:cs typeface="Times New Roman"/>
              </a:rPr>
              <a:t>Ανατροφοδότηση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για τον Εκπαιδευτικό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  <a:sym typeface="Wingdings" pitchFamily="2" charset="2"/>
              </a:rPr>
              <a:t>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Αναστοχασμός</a:t>
            </a:r>
            <a:b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</a:b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  <a:sym typeface="Wingdings" pitchFamily="2" charset="2"/>
              </a:rPr>
              <a:t> Α</a:t>
            </a:r>
            <a:r>
              <a:rPr lang="el-GR" sz="1200" b="1" kern="1200" dirty="0" smtClean="0">
                <a:solidFill>
                  <a:schemeClr val="tx2"/>
                </a:solidFill>
                <a:latin typeface="+mj-lt"/>
                <a:cs typeface="Times New Roman"/>
              </a:rPr>
              <a:t>ναπροσαρμογή &amp;  Βελτίωση των διδακτικών πρακτικών</a:t>
            </a:r>
          </a:p>
          <a:p>
            <a:pPr algn="just">
              <a:lnSpc>
                <a:spcPts val="2000"/>
              </a:lnSpc>
            </a:pPr>
            <a:endParaRPr lang="el-GR" sz="1200" b="1" kern="1200" dirty="0" smtClean="0">
              <a:solidFill>
                <a:schemeClr val="tx2"/>
              </a:solidFill>
              <a:latin typeface="+mj-lt"/>
              <a:cs typeface="Times New Roman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1329447" y="4526604"/>
            <a:ext cx="1452664" cy="22697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22 - Εικόνα" descr="1.JPG"/>
          <p:cNvPicPr>
            <a:picLocks noChangeAspect="1"/>
          </p:cNvPicPr>
          <p:nvPr/>
        </p:nvPicPr>
        <p:blipFill>
          <a:blip r:embed="rId4"/>
          <a:srcRect l="1705" t="8747" r="847" b="4669"/>
          <a:stretch>
            <a:fillRect/>
          </a:stretch>
        </p:blipFill>
        <p:spPr>
          <a:xfrm>
            <a:off x="84306" y="1614790"/>
            <a:ext cx="4334706" cy="1433207"/>
          </a:xfrm>
          <a:prstGeom prst="rect">
            <a:avLst/>
          </a:prstGeom>
        </p:spPr>
      </p:pic>
      <p:pic>
        <p:nvPicPr>
          <p:cNvPr id="24" name="23 - Εικόνα" descr="1.JPG"/>
          <p:cNvPicPr>
            <a:picLocks noChangeAspect="1"/>
          </p:cNvPicPr>
          <p:nvPr/>
        </p:nvPicPr>
        <p:blipFill>
          <a:blip r:embed="rId5"/>
          <a:srcRect l="1637" t="12398" r="1123" b="4077"/>
          <a:stretch>
            <a:fillRect/>
          </a:stretch>
        </p:blipFill>
        <p:spPr>
          <a:xfrm>
            <a:off x="4461754" y="1614621"/>
            <a:ext cx="4617396" cy="1387983"/>
          </a:xfrm>
          <a:prstGeom prst="rect">
            <a:avLst/>
          </a:prstGeom>
        </p:spPr>
      </p:pic>
      <p:sp>
        <p:nvSpPr>
          <p:cNvPr id="25" name="24 - Ορθογώνιο"/>
          <p:cNvSpPr/>
          <p:nvPr/>
        </p:nvSpPr>
        <p:spPr>
          <a:xfrm>
            <a:off x="4432569" y="1060314"/>
            <a:ext cx="4672521" cy="3975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25 - Εικόνα" descr="_EREYNA-removebg-preview.png"/>
          <p:cNvPicPr>
            <a:picLocks noChangeAspect="1"/>
          </p:cNvPicPr>
          <p:nvPr/>
        </p:nvPicPr>
        <p:blipFill>
          <a:blip r:embed="rId6"/>
          <a:srcRect l="4478" t="14593"/>
          <a:stretch>
            <a:fillRect/>
          </a:stretch>
        </p:blipFill>
        <p:spPr>
          <a:xfrm>
            <a:off x="8028563" y="479900"/>
            <a:ext cx="1420237" cy="391291"/>
          </a:xfrm>
          <a:prstGeom prst="rect">
            <a:avLst/>
          </a:prstGeom>
        </p:spPr>
      </p:pic>
      <p:pic>
        <p:nvPicPr>
          <p:cNvPr id="28" name="27 - Εικόνα" descr="fsfsf.JPG"/>
          <p:cNvPicPr>
            <a:picLocks noChangeAspect="1"/>
          </p:cNvPicPr>
          <p:nvPr/>
        </p:nvPicPr>
        <p:blipFill>
          <a:blip r:embed="rId7"/>
          <a:srcRect l="7872" t="6653" r="4468" b="16030"/>
          <a:stretch>
            <a:fillRect/>
          </a:stretch>
        </p:blipFill>
        <p:spPr>
          <a:xfrm>
            <a:off x="6024663" y="1128408"/>
            <a:ext cx="1335932" cy="43450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9" name="28 - Εικόνα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37" y="3210127"/>
            <a:ext cx="4218926" cy="1251626"/>
          </a:xfrm>
          <a:prstGeom prst="rect">
            <a:avLst/>
          </a:prstGeom>
        </p:spPr>
      </p:pic>
      <p:pic>
        <p:nvPicPr>
          <p:cNvPr id="30" name="29 - Εικόνα" descr="2.JPG"/>
          <p:cNvPicPr>
            <a:picLocks noChangeAspect="1"/>
          </p:cNvPicPr>
          <p:nvPr/>
        </p:nvPicPr>
        <p:blipFill>
          <a:blip r:embed="rId9"/>
          <a:srcRect l="50118" t="15378"/>
          <a:stretch>
            <a:fillRect/>
          </a:stretch>
        </p:blipFill>
        <p:spPr>
          <a:xfrm>
            <a:off x="6141394" y="2003897"/>
            <a:ext cx="2931269" cy="1018163"/>
          </a:xfrm>
          <a:prstGeom prst="rect">
            <a:avLst/>
          </a:prstGeom>
        </p:spPr>
      </p:pic>
      <p:sp>
        <p:nvSpPr>
          <p:cNvPr id="34" name="33 - Ορθογώνιο"/>
          <p:cNvSpPr/>
          <p:nvPr/>
        </p:nvSpPr>
        <p:spPr>
          <a:xfrm>
            <a:off x="6961762" y="1877439"/>
            <a:ext cx="1452664" cy="22697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6981216" y="1870954"/>
            <a:ext cx="1452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 smtClean="0">
                <a:solidFill>
                  <a:schemeClr val="tx2"/>
                </a:solidFill>
                <a:latin typeface="+mn-lt"/>
              </a:rPr>
              <a:t>Περιβάλλον Επόπτη</a:t>
            </a:r>
            <a:endParaRPr lang="el-GR" sz="105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5635" y="488925"/>
            <a:ext cx="7505700" cy="954600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50540" y="1108738"/>
            <a:ext cx="7806035" cy="16733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buNone/>
            </a:pPr>
            <a:r>
              <a:rPr lang="el-GR" sz="2200" dirty="0" smtClean="0">
                <a:solidFill>
                  <a:schemeClr val="tx2"/>
                </a:solidFill>
                <a:sym typeface="Wingdings" pitchFamily="2" charset="2"/>
              </a:rPr>
              <a:t>Μέσα από την αξιοποίηση της Υπηρεσία Διαχείρισης Μαθησιακών Δραστηριοτήτων (LAMS) του Πανελλήνιου</a:t>
            </a:r>
            <a:br>
              <a:rPr lang="el-GR" sz="2200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l-GR" sz="2200" dirty="0" smtClean="0">
                <a:solidFill>
                  <a:schemeClr val="tx2"/>
                </a:solidFill>
                <a:sym typeface="Wingdings" pitchFamily="2" charset="2"/>
              </a:rPr>
              <a:t>Σχολικού Δικτύου</a:t>
            </a:r>
            <a:r>
              <a:rPr lang="en-US" sz="2200" dirty="0" smtClean="0">
                <a:solidFill>
                  <a:schemeClr val="tx2"/>
                </a:solidFill>
                <a:sym typeface="Wingdings" pitchFamily="2" charset="2"/>
              </a:rPr>
              <a:t>,</a:t>
            </a:r>
            <a:r>
              <a:rPr lang="el-GR" sz="2200" dirty="0" smtClean="0">
                <a:solidFill>
                  <a:schemeClr val="tx2"/>
                </a:solidFill>
                <a:sym typeface="Wingdings" pitchFamily="2" charset="2"/>
              </a:rPr>
              <a:t> ​εφαρμόστηκαν καλές παιδαγωγικές πρακτικές που ενίσχυσαν τη μάθηση &amp; την ισότιμη συμμετοχή όλων των μαθητών/τριών στην εκπαιδευτική διαδικασία</a:t>
            </a:r>
            <a:endParaRPr lang="el-GR" sz="2200" dirty="0">
              <a:solidFill>
                <a:schemeClr val="tx2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43774" y="604806"/>
            <a:ext cx="17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  <a:latin typeface="+mn-lt"/>
              </a:rPr>
              <a:t>ΣΥΝΟΨΗ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l-G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2 - Θέση κειμένου"/>
          <p:cNvSpPr txBox="1">
            <a:spLocks/>
          </p:cNvSpPr>
          <p:nvPr/>
        </p:nvSpPr>
        <p:spPr>
          <a:xfrm>
            <a:off x="635540" y="2869452"/>
            <a:ext cx="6206247" cy="14690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anchor="t" anchorCtr="0">
            <a:normAutofit/>
          </a:bodyPr>
          <a:lstStyle/>
          <a:p>
            <a:pPr lvl="0" algn="just">
              <a:lnSpc>
                <a:spcPts val="2400"/>
              </a:lnSpc>
              <a:buClr>
                <a:schemeClr val="accent3"/>
              </a:buClr>
              <a:buSzPts val="1300"/>
            </a:pPr>
            <a:endParaRPr lang="en-US" sz="1800" kern="1200" dirty="0" smtClean="0">
              <a:solidFill>
                <a:schemeClr val="tx2"/>
              </a:solidFill>
            </a:endParaRPr>
          </a:p>
          <a:p>
            <a:pPr lvl="0" algn="ctr">
              <a:lnSpc>
                <a:spcPts val="2400"/>
              </a:lnSpc>
              <a:buClr>
                <a:schemeClr val="accent3"/>
              </a:buClr>
              <a:buSzPts val="1300"/>
            </a:pPr>
            <a:r>
              <a:rPr lang="en-US" sz="1800" b="1" kern="1200" dirty="0" smtClean="0">
                <a:solidFill>
                  <a:schemeClr val="tx2"/>
                </a:solidFill>
              </a:rPr>
              <a:t>URL </a:t>
            </a:r>
            <a:r>
              <a:rPr lang="el-GR" sz="1800" b="1" kern="1200" dirty="0" smtClean="0">
                <a:solidFill>
                  <a:schemeClr val="tx2"/>
                </a:solidFill>
              </a:rPr>
              <a:t>Ακολουθίας στη Διεθνή Κοινότητα του </a:t>
            </a:r>
            <a:r>
              <a:rPr lang="en-US" sz="1800" b="1" kern="1200" dirty="0" smtClean="0">
                <a:solidFill>
                  <a:schemeClr val="tx2"/>
                </a:solidFill>
              </a:rPr>
              <a:t>LAMS</a:t>
            </a:r>
            <a:br>
              <a:rPr lang="en-US" sz="1800" b="1" kern="1200" dirty="0" smtClean="0">
                <a:solidFill>
                  <a:schemeClr val="tx2"/>
                </a:solidFill>
              </a:rPr>
            </a:br>
            <a:r>
              <a:rPr lang="en-US" sz="1800" b="1" kern="1200" dirty="0" smtClean="0">
                <a:solidFill>
                  <a:schemeClr val="tx2"/>
                </a:solidFill>
              </a:rPr>
              <a:t> </a:t>
            </a:r>
            <a:r>
              <a:rPr lang="el-GR" sz="1800" b="1" kern="1200" dirty="0" smtClean="0">
                <a:solidFill>
                  <a:schemeClr val="tx2"/>
                </a:solidFill>
              </a:rPr>
              <a:t>(</a:t>
            </a:r>
            <a:r>
              <a:rPr lang="en-US" sz="1800" b="1" kern="1200" dirty="0" smtClean="0">
                <a:solidFill>
                  <a:schemeClr val="tx2"/>
                </a:solidFill>
              </a:rPr>
              <a:t>LAMS Community)</a:t>
            </a:r>
            <a:r>
              <a:rPr lang="el-GR" sz="1800" b="1" kern="1200" dirty="0" smtClean="0">
                <a:solidFill>
                  <a:schemeClr val="tx2"/>
                </a:solidFill>
              </a:rPr>
              <a:t>: </a:t>
            </a:r>
            <a:r>
              <a:rPr lang="en-US" b="1" kern="1200" dirty="0" smtClean="0">
                <a:solidFill>
                  <a:schemeClr val="tx2"/>
                </a:solidFill>
                <a:hlinkClick r:id="rId2"/>
              </a:rPr>
              <a:t>https://lamscommunity.org/lamscentral/sequence?seq_id=2893202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- Εικόνα" descr="qr-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98" y="3071105"/>
            <a:ext cx="1260946" cy="1260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648511" y="3067455"/>
            <a:ext cx="6225702" cy="127756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- Εικόνα" descr="Εικόνα1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06" y="1017426"/>
            <a:ext cx="3122588" cy="310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lams.JPG"/>
          <p:cNvPicPr>
            <a:picLocks noChangeAspect="1"/>
          </p:cNvPicPr>
          <p:nvPr/>
        </p:nvPicPr>
        <p:blipFill>
          <a:blip r:embed="rId3"/>
          <a:srcRect l="426" t="3963"/>
          <a:stretch>
            <a:fillRect/>
          </a:stretch>
        </p:blipFill>
        <p:spPr>
          <a:xfrm>
            <a:off x="58365" y="1778409"/>
            <a:ext cx="9072667" cy="332536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97277" y="421531"/>
            <a:ext cx="8955932" cy="283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l-GR" sz="2000" b="1" kern="1200" dirty="0" smtClean="0">
                <a:solidFill>
                  <a:srgbClr val="04617B"/>
                </a:solidFill>
                <a:latin typeface="+mn-lt"/>
              </a:rPr>
              <a:t>Ακολουθία Μαθησιακών Δραστηριοτήτων (LAMS) </a:t>
            </a:r>
            <a:br>
              <a:rPr lang="el-GR" sz="2000" b="1" kern="1200" dirty="0" smtClean="0">
                <a:solidFill>
                  <a:srgbClr val="04617B"/>
                </a:solidFill>
                <a:latin typeface="+mn-lt"/>
              </a:rPr>
            </a:b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Διδακτική Ενότητα: «Εισαγωγή στη Δομή Επανάληψης </a:t>
            </a:r>
            <a:r>
              <a:rPr lang="el-GR" sz="1500" b="1" kern="1200" dirty="0" err="1" smtClean="0">
                <a:solidFill>
                  <a:schemeClr val="tx2"/>
                </a:solidFill>
                <a:latin typeface="+mn-lt"/>
              </a:rPr>
              <a:t>For</a:t>
            </a: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 της </a:t>
            </a:r>
            <a:r>
              <a:rPr lang="el-GR" sz="1500" b="1" kern="1200" dirty="0" err="1" smtClean="0">
                <a:solidFill>
                  <a:schemeClr val="tx2"/>
                </a:solidFill>
                <a:latin typeface="+mn-lt"/>
              </a:rPr>
              <a:t>Python</a:t>
            </a: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 στο Περιβάλλον EduBlocks»</a:t>
            </a:r>
          </a:p>
          <a:p>
            <a:pPr algn="ctr">
              <a:lnSpc>
                <a:spcPts val="2500"/>
              </a:lnSpc>
            </a:pP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 Δ΄ Γυμνασίου ΕΝ.Ε.Ε.ΓΥ.-Λ.</a:t>
            </a:r>
          </a:p>
          <a:p>
            <a:pPr algn="ctr">
              <a:lnSpc>
                <a:spcPts val="2500"/>
              </a:lnSpc>
            </a:pPr>
            <a:r>
              <a:rPr lang="en-US" sz="1500" b="1" kern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l-GR" sz="1200" b="1" kern="1200" dirty="0" smtClean="0">
                <a:solidFill>
                  <a:schemeClr val="tx2"/>
                </a:solidFill>
                <a:latin typeface="+mn-lt"/>
              </a:rPr>
              <a:t>ΕΝΟΤΗΤΑ 2 </a:t>
            </a:r>
            <a:r>
              <a:rPr lang="el-GR" sz="12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</a:t>
            </a:r>
            <a:r>
              <a:rPr lang="el-GR" sz="1200" b="1" kern="1200" dirty="0" smtClean="0">
                <a:solidFill>
                  <a:schemeClr val="tx2"/>
                </a:solidFill>
                <a:latin typeface="+mn-lt"/>
              </a:rPr>
              <a:t>Προγραμματισμός με τη γλώσσα </a:t>
            </a:r>
            <a:r>
              <a:rPr lang="el-GR" sz="1200" b="1" kern="1200" dirty="0" err="1" smtClean="0">
                <a:solidFill>
                  <a:schemeClr val="tx2"/>
                </a:solidFill>
                <a:latin typeface="+mn-lt"/>
              </a:rPr>
              <a:t>Python</a:t>
            </a:r>
            <a:r>
              <a:rPr lang="el-GR" sz="1200" b="1" kern="1200" dirty="0" smtClean="0">
                <a:solidFill>
                  <a:schemeClr val="tx2"/>
                </a:solidFill>
                <a:latin typeface="+mn-lt"/>
              </a:rPr>
              <a:t> (EduBlocks)</a:t>
            </a:r>
          </a:p>
          <a:p>
            <a:pPr algn="ctr">
              <a:lnSpc>
                <a:spcPts val="2500"/>
              </a:lnSpc>
            </a:pPr>
            <a:endParaRPr lang="el-GR" sz="1200" b="1" kern="1200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ts val="3000"/>
              </a:lnSpc>
            </a:pPr>
            <a:r>
              <a:rPr lang="en-US" sz="2400" b="1" kern="1200" dirty="0" smtClean="0">
                <a:solidFill>
                  <a:srgbClr val="04617B"/>
                </a:solidFill>
                <a:latin typeface="+mn-lt"/>
              </a:rPr>
              <a:t/>
            </a:r>
            <a:br>
              <a:rPr lang="en-US" sz="2400" b="1" kern="1200" dirty="0" smtClean="0">
                <a:solidFill>
                  <a:srgbClr val="04617B"/>
                </a:solidFill>
                <a:latin typeface="+mn-lt"/>
              </a:rPr>
            </a:br>
            <a:endParaRPr lang="el-GR" sz="2400" b="1" kern="1200" dirty="0" smtClean="0">
              <a:solidFill>
                <a:srgbClr val="04617B"/>
              </a:solidFill>
              <a:latin typeface="+mn-lt"/>
            </a:endParaRPr>
          </a:p>
          <a:p>
            <a:pPr algn="ctr"/>
            <a:endParaRPr lang="el-GR" sz="2400" b="1" kern="1200" dirty="0" smtClean="0">
              <a:solidFill>
                <a:srgbClr val="04617B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5635" y="488925"/>
            <a:ext cx="7505700" cy="954600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61438" y="810435"/>
            <a:ext cx="8603705" cy="810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ts val="2400"/>
              </a:lnSpc>
              <a:buNone/>
            </a:pPr>
            <a:r>
              <a:rPr lang="el-GR" sz="1400" b="1" dirty="0" smtClean="0">
                <a:solidFill>
                  <a:schemeClr val="tx2"/>
                </a:solidFill>
              </a:rPr>
              <a:t>ΣΚΟΠΟΣ</a:t>
            </a:r>
            <a:r>
              <a:rPr lang="el-GR" sz="1400" dirty="0" smtClean="0">
                <a:solidFill>
                  <a:schemeClr val="tx2"/>
                </a:solidFill>
              </a:rPr>
              <a:t> </a:t>
            </a:r>
            <a:r>
              <a:rPr lang="el-GR" sz="1400" dirty="0" smtClean="0">
                <a:solidFill>
                  <a:schemeClr val="tx2"/>
                </a:solidFill>
                <a:sym typeface="Wingdings" pitchFamily="2" charset="2"/>
              </a:rPr>
              <a:t> Ο</a:t>
            </a:r>
            <a:r>
              <a:rPr lang="el-GR" sz="1400" dirty="0" smtClean="0">
                <a:solidFill>
                  <a:schemeClr val="tx2"/>
                </a:solidFill>
              </a:rPr>
              <a:t>ι μαθητές/</a:t>
            </a:r>
            <a:r>
              <a:rPr lang="el-GR" sz="1400" dirty="0" err="1" smtClean="0">
                <a:solidFill>
                  <a:schemeClr val="tx2"/>
                </a:solidFill>
              </a:rPr>
              <a:t>τριες </a:t>
            </a:r>
            <a:r>
              <a:rPr lang="el-GR" sz="1400" dirty="0" smtClean="0">
                <a:solidFill>
                  <a:schemeClr val="tx2"/>
                </a:solidFill>
              </a:rPr>
              <a:t>να γνωρίσουν τη δομή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l-GR" sz="1400" dirty="0" smtClean="0">
                <a:solidFill>
                  <a:schemeClr val="tx2"/>
                </a:solidFill>
              </a:rPr>
              <a:t>επανάληψης </a:t>
            </a:r>
            <a:r>
              <a:rPr lang="en-US" sz="1400" dirty="0" smtClean="0">
                <a:solidFill>
                  <a:schemeClr val="tx2"/>
                </a:solidFill>
              </a:rPr>
              <a:t>for </a:t>
            </a:r>
            <a:r>
              <a:rPr lang="el-GR" sz="1400" dirty="0" smtClean="0">
                <a:solidFill>
                  <a:schemeClr val="tx2"/>
                </a:solidFill>
              </a:rPr>
              <a:t>της </a:t>
            </a:r>
            <a:r>
              <a:rPr lang="en-US" sz="1400" dirty="0" smtClean="0">
                <a:solidFill>
                  <a:schemeClr val="tx2"/>
                </a:solidFill>
              </a:rPr>
              <a:t>Python</a:t>
            </a:r>
            <a:r>
              <a:rPr lang="el-GR" sz="1400" dirty="0" smtClean="0">
                <a:solidFill>
                  <a:schemeClr val="tx2"/>
                </a:solidFill>
              </a:rPr>
              <a:t> &amp; να μπορούν να τη χρησιμοποιούν για τη σχεδίαση γεωμετρικών σχημάτων στο περιβάλλον οπτικού προγραμματισμού </a:t>
            </a:r>
            <a:r>
              <a:rPr lang="en-US" sz="1400" dirty="0" smtClean="0">
                <a:solidFill>
                  <a:schemeClr val="tx2"/>
                </a:solidFill>
              </a:rPr>
              <a:t>EduBlocks</a:t>
            </a:r>
            <a:endParaRPr lang="el-GR" sz="1800" dirty="0">
              <a:solidFill>
                <a:schemeClr val="tx2"/>
              </a:solidFill>
            </a:endParaRPr>
          </a:p>
        </p:txBody>
      </p:sp>
      <p:sp>
        <p:nvSpPr>
          <p:cNvPr id="6" name="2 - Θέση κειμένου"/>
          <p:cNvSpPr txBox="1">
            <a:spLocks/>
          </p:cNvSpPr>
          <p:nvPr/>
        </p:nvSpPr>
        <p:spPr>
          <a:xfrm>
            <a:off x="2204936" y="1744495"/>
            <a:ext cx="6686145" cy="330173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rmAutofit/>
          </a:bodyPr>
          <a:lstStyle/>
          <a:p>
            <a:pPr algn="ctr">
              <a:lnSpc>
                <a:spcPts val="2400"/>
              </a:lnSpc>
              <a:spcAft>
                <a:spcPts val="1200"/>
              </a:spcAft>
              <a:buClr>
                <a:schemeClr val="accent3"/>
              </a:buClr>
              <a:buSzPts val="1300"/>
            </a:pPr>
            <a:r>
              <a:rPr lang="el-GR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ΔΙΔΑΚΤΙΚΟΙ ΣΤΟΧΟΙ</a:t>
            </a:r>
          </a:p>
          <a:p>
            <a:pPr algn="just">
              <a:lnSpc>
                <a:spcPts val="2400"/>
              </a:lnSpc>
              <a:buClr>
                <a:schemeClr val="accent3"/>
              </a:buClr>
              <a:buSzPts val="1300"/>
            </a:pPr>
            <a:r>
              <a:rPr lang="el-GR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         </a:t>
            </a:r>
            <a:r>
              <a:rPr lang="el-G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Οι μαθητές/</a:t>
            </a:r>
            <a:r>
              <a:rPr lang="el-GR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τριες </a:t>
            </a:r>
            <a:r>
              <a:rPr lang="el-G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μετά το τέλος του μαθήματος να είναι ικανοί/</a:t>
            </a:r>
            <a:r>
              <a:rPr lang="el-GR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ές:</a:t>
            </a:r>
            <a:r>
              <a:rPr lang="el-G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2"/>
              </a:solidFill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228600" indent="-228600" algn="just">
              <a:lnSpc>
                <a:spcPts val="2500"/>
              </a:lnSpc>
              <a:buClr>
                <a:schemeClr val="accent3"/>
              </a:buClr>
              <a:buSzPts val="1300"/>
              <a:buFont typeface="+mj-lt"/>
              <a:buAutoNum type="arabicPeriod"/>
            </a:pPr>
            <a:r>
              <a:rPr lang="el-G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Να κατανοούν την έννοια της επανάληψης στον προγραμματισμό  &amp; πώς αυτή υλοποιείται μέσω της Δομής Επανάληψης for της </a:t>
            </a:r>
            <a:r>
              <a:rPr lang="en-US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Python</a:t>
            </a: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  <a:endParaRPr lang="en-US" sz="1300" kern="1200" dirty="0" smtClean="0">
              <a:solidFill>
                <a:schemeClr val="tx2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8600" indent="-228600" algn="just">
              <a:lnSpc>
                <a:spcPts val="2500"/>
              </a:lnSpc>
              <a:buClr>
                <a:schemeClr val="accent3"/>
              </a:buClr>
              <a:buSzPts val="1300"/>
              <a:buFont typeface="+mj-lt"/>
              <a:buAutoNum type="arabicPeriod"/>
            </a:pP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Να συντάσσουν σωστά μια Δομή Επανάληψης for &amp; να τη χρησιμοποιούν για τη σχεδίαση γεωμετρικών σχημάτων στο περιβάλλον οπτικού προγραμματισμού EduBlocks. </a:t>
            </a:r>
            <a:endParaRPr lang="en-US" sz="1300" kern="1200" dirty="0" smtClean="0">
              <a:solidFill>
                <a:schemeClr val="tx2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8600" indent="-228600" algn="just">
              <a:lnSpc>
                <a:spcPts val="2500"/>
              </a:lnSpc>
              <a:buClr>
                <a:schemeClr val="accent3"/>
              </a:buClr>
              <a:buSzPts val="1300"/>
              <a:buFont typeface="+mj-lt"/>
              <a:buAutoNum type="arabicPeriod"/>
            </a:pP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Να λειτουργούν συνεργατικά στο πλαίσιο μια ομάδας εργασίας, να επικοινωνούν, να ανταλλάσσουν ιδέες &amp; να υπάρχει αμοιβαίος αλληλοσεβασμός.</a:t>
            </a:r>
          </a:p>
          <a:p>
            <a:pPr marL="228600" indent="-228600" algn="just">
              <a:lnSpc>
                <a:spcPts val="2500"/>
              </a:lnSpc>
              <a:buClr>
                <a:schemeClr val="accent3"/>
              </a:buClr>
              <a:buSzPts val="1300"/>
              <a:buFont typeface="+mj-lt"/>
              <a:buAutoNum type="arabicPeriod"/>
            </a:pP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Να αναπτύξουν κριτική σκέψη &amp; να καλλιεργήσουν </a:t>
            </a:r>
            <a:r>
              <a:rPr lang="el-GR" sz="13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μεταγνωστικές</a:t>
            </a:r>
            <a:r>
              <a:rPr lang="el-GR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δεξιότητες.</a:t>
            </a:r>
            <a:endParaRPr kumimoji="0" lang="el-GR" sz="1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- Εικόνα" descr="bfbfbfbfbfbfbfbfbfbfbfbfbfbfbfbfbfbfrfrth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0" y="2561617"/>
            <a:ext cx="2221996" cy="1576681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2198450" y="2269787"/>
            <a:ext cx="6666691" cy="25940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1353972" y="427735"/>
            <a:ext cx="667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kern="1200" spc="300" dirty="0" smtClean="0">
                <a:solidFill>
                  <a:srgbClr val="04617B"/>
                </a:solidFill>
                <a:latin typeface="+mj-lt"/>
              </a:rPr>
              <a:t>ΚΑΛΕΣ ΠΡΑΚΤΙΚΕΣ </a:t>
            </a:r>
            <a:endParaRPr lang="el-GR" sz="1600" b="1" spc="300" dirty="0">
              <a:latin typeface="+mj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69653" y="932237"/>
            <a:ext cx="85473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ΜΕΙΚΤΗ ΜΑΘΗΣΗ </a:t>
            </a:r>
            <a:r>
              <a:rPr lang="el-GR" sz="18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 ΜΟΝΤΕΛΟ </a:t>
            </a:r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ΑΝΕΣΤΡΑΜΜΕΝΗΣ ΤΑΞΗΣ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ΧΡΗΣΗ ΤΩΝ ΕΡΓΑΛΕΙΩΝ ΡΟΗΣ: ΠΥΛΗ                   </a:t>
            </a:r>
            <a:r>
              <a:rPr lang="el-GR" sz="13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&amp; ΥΠΟΣΤΗΡΙΚΤΙΚΗ ΔΡΑΣΤΗΡΙΟΤΗΤΑ </a:t>
            </a:r>
            <a:endParaRPr lang="en-US" sz="1300" b="1" kern="1200" dirty="0" smtClean="0">
              <a:solidFill>
                <a:schemeClr val="tx2"/>
              </a:solidFill>
              <a:latin typeface="+mn-lt"/>
            </a:endParaRPr>
          </a:p>
          <a:p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  <a:p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ΠΡΙΝ ΤΗΝ ΤΑΞΗ       </a:t>
            </a:r>
            <a:r>
              <a:rPr lang="en-US" sz="1500" b="1" kern="1200" dirty="0" smtClean="0">
                <a:solidFill>
                  <a:schemeClr val="tx2"/>
                </a:solidFill>
                <a:latin typeface="+mn-lt"/>
              </a:rPr>
              <a:t>     </a:t>
            </a:r>
            <a:r>
              <a:rPr lang="el-GR" sz="16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Εισαγωγή στο περιεχόμενο της Διδακτικής Ενότητας</a:t>
            </a:r>
          </a:p>
          <a:p>
            <a:pPr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		</a:t>
            </a: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  <a:sym typeface="Wingdings" pitchFamily="2" charset="2"/>
              </a:rPr>
              <a:t>■ </a:t>
            </a:r>
            <a:r>
              <a:rPr lang="el-GR" b="1" kern="120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Πολυαισθητηριακή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προσέγγιση (Βίντεο</a:t>
            </a: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με τη χρήση </a:t>
            </a: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TN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) </a:t>
            </a:r>
            <a:b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</a:b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                                                Ερωτήσεις κατανόησης στο εκπαιδευτικό υλικό </a:t>
            </a:r>
          </a:p>
          <a:p>
            <a:pPr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                                                Ατομικός ρυθμός μάθησης</a:t>
            </a:r>
          </a:p>
          <a:p>
            <a:pPr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		</a:t>
            </a: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  <a:sym typeface="Wingdings" pitchFamily="2" charset="2"/>
              </a:rPr>
              <a:t>■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Περισσότερος χρόνος &amp; δυνατότητα επανάληψης 	    </a:t>
            </a:r>
          </a:p>
          <a:p>
            <a:pPr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	      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Διαγνωστική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Αξιολόγηση </a:t>
            </a:r>
            <a:endParaRPr lang="en-US" b="1" kern="120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		</a:t>
            </a:r>
            <a:r>
              <a:rPr lang="en-US" b="1" kern="1200" dirty="0" smtClean="0">
                <a:solidFill>
                  <a:schemeClr val="tx2"/>
                </a:solidFill>
                <a:latin typeface="Times New Roman"/>
                <a:cs typeface="Times New Roman"/>
                <a:sym typeface="Wingdings" pitchFamily="2" charset="2"/>
              </a:rPr>
              <a:t>■</a:t>
            </a:r>
            <a:r>
              <a:rPr lang="el-GR" b="1" kern="1200" dirty="0" smtClean="0">
                <a:solidFill>
                  <a:schemeClr val="tx2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  <a:cs typeface="Times New Roman"/>
                <a:sym typeface="Wingdings" pitchFamily="2" charset="2"/>
              </a:rPr>
              <a:t>Ανατροφοδότηση  Προσαρμογή Διδασκαλίας</a:t>
            </a:r>
            <a:endParaRPr lang="el-GR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119963" y="995469"/>
            <a:ext cx="311284" cy="27237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l-GR" sz="2800" dirty="0">
              <a:solidFill>
                <a:schemeClr val="tx2"/>
              </a:solidFill>
            </a:endParaRPr>
          </a:p>
        </p:txBody>
      </p:sp>
      <p:pic>
        <p:nvPicPr>
          <p:cNvPr id="9" name="8 - Εικόνα" descr="prin.JPG"/>
          <p:cNvPicPr>
            <a:picLocks noChangeAspect="1"/>
          </p:cNvPicPr>
          <p:nvPr/>
        </p:nvPicPr>
        <p:blipFill>
          <a:blip r:embed="rId3"/>
          <a:srcRect l="851" r="10284" b="15664"/>
          <a:stretch>
            <a:fillRect/>
          </a:stretch>
        </p:blipFill>
        <p:spPr>
          <a:xfrm>
            <a:off x="518809" y="4048552"/>
            <a:ext cx="7665395" cy="86716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59404" y="1718551"/>
            <a:ext cx="8670587" cy="3300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9 - Εικόνα" descr="VDVDVDGV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966" y="1284254"/>
            <a:ext cx="689245" cy="300938"/>
          </a:xfrm>
          <a:prstGeom prst="rect">
            <a:avLst/>
          </a:prstGeom>
        </p:spPr>
      </p:pic>
      <p:pic>
        <p:nvPicPr>
          <p:cNvPr id="12" name="11 - Εικόνα" descr="ASASASASASAS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070" y="1228926"/>
            <a:ext cx="1183588" cy="3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- Εικόνα" descr="VDVDVDGVD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782796"/>
            <a:ext cx="1301839" cy="494773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1212724" y="747061"/>
            <a:ext cx="7172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       Εργαλείο Ροής που εισάγει «σημεία παύσης» σε μία ακολουθία,</a:t>
            </a:r>
            <a:br>
              <a:rPr lang="el-GR" sz="1600" b="1" kern="1200" dirty="0" smtClean="0">
                <a:solidFill>
                  <a:schemeClr val="tx2"/>
                </a:solidFill>
                <a:latin typeface="+mn-lt"/>
              </a:rPr>
            </a:br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 τα οποία σταματούν τη ροή για έλεγχο</a:t>
            </a:r>
            <a:endParaRPr lang="el-GR" sz="1600" b="1" kern="1200" dirty="0" smtClean="0">
              <a:solidFill>
                <a:srgbClr val="04617B"/>
              </a:solidFill>
              <a:latin typeface="+mn-lt"/>
            </a:endParaRPr>
          </a:p>
        </p:txBody>
      </p:sp>
      <p:grpSp>
        <p:nvGrpSpPr>
          <p:cNvPr id="22" name="21 - Ομάδα"/>
          <p:cNvGrpSpPr/>
          <p:nvPr/>
        </p:nvGrpSpPr>
        <p:grpSpPr>
          <a:xfrm>
            <a:off x="1518811" y="1532509"/>
            <a:ext cx="6845381" cy="1904595"/>
            <a:chOff x="215326" y="1564935"/>
            <a:chExt cx="6845381" cy="1839744"/>
          </a:xfrm>
        </p:grpSpPr>
        <p:pic>
          <p:nvPicPr>
            <p:cNvPr id="10" name="9 - Εικόνα" descr="gdgdgdgdg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326" y="1564935"/>
              <a:ext cx="6845381" cy="1839744"/>
            </a:xfrm>
            <a:prstGeom prst="rect">
              <a:avLst/>
            </a:prstGeom>
          </p:spPr>
        </p:pic>
        <p:sp>
          <p:nvSpPr>
            <p:cNvPr id="15" name="14 - Ορθογώνιο"/>
            <p:cNvSpPr/>
            <p:nvPr/>
          </p:nvSpPr>
          <p:spPr>
            <a:xfrm>
              <a:off x="4027251" y="2256816"/>
              <a:ext cx="985736" cy="447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285345" y="1588850"/>
              <a:ext cx="609600" cy="1750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314527" y="2512978"/>
              <a:ext cx="865761" cy="1750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4" name="23 - Εικόνα"/>
          <p:cNvPicPr/>
          <p:nvPr/>
        </p:nvPicPr>
        <p:blipFill>
          <a:blip r:embed="rId5"/>
          <a:srcRect l="59828" t="43376" r="19434" b="36093"/>
          <a:stretch>
            <a:fillRect/>
          </a:stretch>
        </p:blipFill>
        <p:spPr bwMode="auto">
          <a:xfrm>
            <a:off x="862522" y="3787303"/>
            <a:ext cx="1861226" cy="10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VDVDVDGVD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2" y="3565428"/>
            <a:ext cx="839745" cy="319151"/>
          </a:xfrm>
          <a:prstGeom prst="rect">
            <a:avLst/>
          </a:prstGeom>
        </p:spPr>
      </p:pic>
      <p:sp>
        <p:nvSpPr>
          <p:cNvPr id="27" name="26 - Ορθογώνιο"/>
          <p:cNvSpPr/>
          <p:nvPr/>
        </p:nvSpPr>
        <p:spPr>
          <a:xfrm>
            <a:off x="2918304" y="3630540"/>
            <a:ext cx="5428035" cy="12972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</a:pP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Έλεγχος της πύλης του μαθήματος με τη χρήση κωδικού πρόσβασης. Μόνο όταν δώσουμε τον κωδικό πρόσβασης οι μαθητές/</a:t>
            </a:r>
            <a:r>
              <a:rPr lang="el-GR" sz="1500" b="1" kern="1200" dirty="0" err="1" smtClean="0">
                <a:solidFill>
                  <a:schemeClr val="tx2"/>
                </a:solidFill>
                <a:latin typeface="+mn-lt"/>
              </a:rPr>
              <a:t>τριες </a:t>
            </a:r>
            <a:r>
              <a:rPr lang="el-GR" sz="1500" b="1" kern="1200" dirty="0" smtClean="0">
                <a:solidFill>
                  <a:schemeClr val="tx2"/>
                </a:solidFill>
                <a:latin typeface="+mn-lt"/>
              </a:rPr>
              <a:t>μπορούν να προχωρήσουν στο υπόλοιπο του μαθήματος και να μεταβούν στη ΔΙΔΑΣΚΑΛΙΑ ΣΤΗΝ ΤΑΞΗ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46437" y="739300"/>
            <a:ext cx="8099898" cy="667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- Ομάδα"/>
          <p:cNvGrpSpPr/>
          <p:nvPr/>
        </p:nvGrpSpPr>
        <p:grpSpPr>
          <a:xfrm>
            <a:off x="371177" y="3373888"/>
            <a:ext cx="5173586" cy="1632615"/>
            <a:chOff x="118262" y="3399828"/>
            <a:chExt cx="5173586" cy="1632615"/>
          </a:xfrm>
        </p:grpSpPr>
        <p:sp>
          <p:nvSpPr>
            <p:cNvPr id="16" name="15 - TextBox"/>
            <p:cNvSpPr txBox="1"/>
            <p:nvPr/>
          </p:nvSpPr>
          <p:spPr>
            <a:xfrm>
              <a:off x="210769" y="3399828"/>
              <a:ext cx="5081079" cy="702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</a:rPr>
                <a:t>ΜΕΤΑ ΤΗΝ ΤΑΞΗ          </a:t>
              </a: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 Π</a:t>
              </a: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</a:rPr>
                <a:t>ροαιρετικό Φύλλο Εργασίας</a:t>
              </a:r>
            </a:p>
            <a:p>
              <a:pPr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                                            Πρόσθετο διδακτικό υλικό</a:t>
              </a:r>
              <a:endParaRPr lang="el-GR" sz="1600" b="1" kern="1200" dirty="0" smtClean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20" name="19 - Εικόνα" descr="META.JPG"/>
            <p:cNvPicPr>
              <a:picLocks noChangeAspect="1"/>
            </p:cNvPicPr>
            <p:nvPr/>
          </p:nvPicPr>
          <p:blipFill>
            <a:blip r:embed="rId3"/>
            <a:srcRect t="6660" b="4679"/>
            <a:stretch>
              <a:fillRect/>
            </a:stretch>
          </p:blipFill>
          <p:spPr>
            <a:xfrm>
              <a:off x="118262" y="4156954"/>
              <a:ext cx="4777703" cy="875489"/>
            </a:xfrm>
            <a:prstGeom prst="rect">
              <a:avLst/>
            </a:prstGeom>
          </p:spPr>
        </p:pic>
      </p:grpSp>
      <p:sp>
        <p:nvSpPr>
          <p:cNvPr id="21" name="20 - Δεξιό άγκιστρο"/>
          <p:cNvSpPr/>
          <p:nvPr/>
        </p:nvSpPr>
        <p:spPr>
          <a:xfrm>
            <a:off x="5376150" y="3501959"/>
            <a:ext cx="311285" cy="148509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3" name="12 - Ομάδα"/>
          <p:cNvGrpSpPr/>
          <p:nvPr/>
        </p:nvGrpSpPr>
        <p:grpSpPr>
          <a:xfrm>
            <a:off x="304795" y="557720"/>
            <a:ext cx="8540885" cy="2749685"/>
            <a:chOff x="90790" y="557720"/>
            <a:chExt cx="8540885" cy="2749685"/>
          </a:xfrm>
        </p:grpSpPr>
        <p:sp>
          <p:nvSpPr>
            <p:cNvPr id="14" name="13 - TextBox"/>
            <p:cNvSpPr txBox="1"/>
            <p:nvPr/>
          </p:nvSpPr>
          <p:spPr>
            <a:xfrm>
              <a:off x="252923" y="588544"/>
              <a:ext cx="7548661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</a:rPr>
                <a:t>ΜΕΣΑ ΣΤΗΝ ΤΑΞΗ	    </a:t>
              </a: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 Περισσότερος χρόνος για δραστηριότητες &amp; εξάσκηση</a:t>
              </a:r>
            </a:p>
            <a:p>
              <a:pPr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		</a:t>
              </a:r>
              <a:r>
                <a:rPr lang="el-GR" sz="1500" b="1" kern="1200" dirty="0" smtClean="0">
                  <a:solidFill>
                    <a:srgbClr val="04617B"/>
                  </a:solidFill>
                  <a:latin typeface="Constantia"/>
                  <a:sym typeface="Wingdings" pitchFamily="2" charset="2"/>
                </a:rPr>
                <a:t>     Ενίσχυση συνεργασίας </a:t>
              </a: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		    </a:t>
              </a:r>
            </a:p>
            <a:p>
              <a:pPr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                                             Διαφοροποιημένη Διδασκαλία </a:t>
              </a:r>
            </a:p>
            <a:p>
              <a:pPr>
                <a:lnSpc>
                  <a:spcPts val="2500"/>
                </a:lnSpc>
              </a:pPr>
              <a:r>
                <a:rPr lang="el-GR" sz="1500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                                             Ανατροφοδότηση  	</a:t>
              </a:r>
              <a:endParaRPr lang="el-GR" sz="1600" b="1" kern="1200" dirty="0" smtClean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19" name="18 - Εικόνα" descr="tghgnggngngn.JPG"/>
            <p:cNvPicPr>
              <a:picLocks noChangeAspect="1"/>
            </p:cNvPicPr>
            <p:nvPr/>
          </p:nvPicPr>
          <p:blipFill>
            <a:blip r:embed="rId4"/>
            <a:srcRect t="14780"/>
            <a:stretch>
              <a:fillRect/>
            </a:stretch>
          </p:blipFill>
          <p:spPr>
            <a:xfrm>
              <a:off x="162148" y="1952020"/>
              <a:ext cx="7626466" cy="1283130"/>
            </a:xfrm>
            <a:prstGeom prst="rect">
              <a:avLst/>
            </a:prstGeom>
          </p:spPr>
        </p:pic>
        <p:sp>
          <p:nvSpPr>
            <p:cNvPr id="9" name="8 - Ορθογώνιο"/>
            <p:cNvSpPr/>
            <p:nvPr/>
          </p:nvSpPr>
          <p:spPr>
            <a:xfrm>
              <a:off x="90790" y="557720"/>
              <a:ext cx="8540885" cy="27496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16 - Ομάδα"/>
          <p:cNvGrpSpPr/>
          <p:nvPr/>
        </p:nvGrpSpPr>
        <p:grpSpPr>
          <a:xfrm>
            <a:off x="295067" y="3424947"/>
            <a:ext cx="8557099" cy="1626951"/>
            <a:chOff x="81062" y="3424947"/>
            <a:chExt cx="8557099" cy="1626951"/>
          </a:xfrm>
        </p:grpSpPr>
        <p:sp>
          <p:nvSpPr>
            <p:cNvPr id="22" name="21 - Ορθογώνιο"/>
            <p:cNvSpPr/>
            <p:nvPr/>
          </p:nvSpPr>
          <p:spPr>
            <a:xfrm>
              <a:off x="5090825" y="3643508"/>
              <a:ext cx="35278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/>
              <a:r>
                <a:rPr lang="el-GR" b="1" kern="1200" dirty="0" smtClean="0">
                  <a:solidFill>
                    <a:schemeClr val="tx2"/>
                  </a:solidFill>
                  <a:latin typeface="+mn-lt"/>
                </a:rPr>
                <a:t>        </a:t>
              </a:r>
              <a:r>
                <a:rPr lang="el-GR" b="1" u="sng" kern="1200" dirty="0" smtClean="0">
                  <a:solidFill>
                    <a:schemeClr val="tx2"/>
                  </a:solidFill>
                  <a:latin typeface="+mn-lt"/>
                </a:rPr>
                <a:t>Υποστηρικτικές Δραστηριότητες</a:t>
              </a:r>
              <a:r>
                <a:rPr lang="el-GR" b="1" kern="120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l-GR" b="1" kern="1200" dirty="0" smtClean="0">
                  <a:solidFill>
                    <a:schemeClr val="tx2"/>
                  </a:solidFill>
                  <a:latin typeface="+mn-lt"/>
                  <a:sym typeface="Wingdings" pitchFamily="2" charset="2"/>
                </a:rPr>
                <a:t> </a:t>
              </a:r>
              <a:r>
                <a:rPr lang="el-GR" b="1" kern="1200" dirty="0" smtClean="0">
                  <a:solidFill>
                    <a:schemeClr val="tx2"/>
                  </a:solidFill>
                  <a:latin typeface="+mn-lt"/>
                </a:rPr>
                <a:t>Δραστηριότητες προαιρετικής συμμετοχής, που προσφέρουν επιπλέον δυνατότητες μάθησης, εξάσκησης ή/και επεξήγησης </a:t>
              </a: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81062" y="3424947"/>
              <a:ext cx="8557099" cy="16269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2" name="11 - Εικόνα" descr="ASASASASASAS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20" y="3641387"/>
            <a:ext cx="1555920" cy="51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TextBox"/>
          <p:cNvSpPr txBox="1"/>
          <p:nvPr/>
        </p:nvSpPr>
        <p:spPr>
          <a:xfrm>
            <a:off x="486383" y="731202"/>
            <a:ext cx="25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ΑΝΑΤΡΟΦΟΔΟΤΗΣΗ</a:t>
            </a:r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178340" y="768493"/>
            <a:ext cx="311284" cy="27237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2</a:t>
            </a:r>
            <a:endParaRPr lang="el-GR" sz="2800" dirty="0">
              <a:solidFill>
                <a:schemeClr val="tx2"/>
              </a:solidFill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629046" y="1910247"/>
            <a:ext cx="3865134" cy="2577447"/>
            <a:chOff x="302841" y="2378223"/>
            <a:chExt cx="3427612" cy="1578746"/>
          </a:xfrm>
        </p:grpSpPr>
        <p:pic>
          <p:nvPicPr>
            <p:cNvPr id="7" name="6 - Εικόνα" descr="1.JPG"/>
            <p:cNvPicPr>
              <a:picLocks noChangeAspect="1"/>
            </p:cNvPicPr>
            <p:nvPr/>
          </p:nvPicPr>
          <p:blipFill>
            <a:blip r:embed="rId3"/>
            <a:srcRect l="2040" r="27331" b="10790"/>
            <a:stretch>
              <a:fillRect/>
            </a:stretch>
          </p:blipFill>
          <p:spPr>
            <a:xfrm>
              <a:off x="302841" y="2378223"/>
              <a:ext cx="3427612" cy="1578746"/>
            </a:xfrm>
            <a:prstGeom prst="rect">
              <a:avLst/>
            </a:prstGeom>
          </p:spPr>
        </p:pic>
        <p:sp>
          <p:nvSpPr>
            <p:cNvPr id="12" name="11 - Ορθογώνιο"/>
            <p:cNvSpPr/>
            <p:nvPr/>
          </p:nvSpPr>
          <p:spPr>
            <a:xfrm>
              <a:off x="310062" y="3845668"/>
              <a:ext cx="1660187" cy="1037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14 - Ορθογώνιο"/>
          <p:cNvSpPr/>
          <p:nvPr/>
        </p:nvSpPr>
        <p:spPr>
          <a:xfrm>
            <a:off x="4717909" y="1308028"/>
            <a:ext cx="4400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l-GR" sz="1600" b="1" kern="1200" dirty="0" smtClean="0">
                <a:solidFill>
                  <a:srgbClr val="04617B"/>
                </a:solidFill>
                <a:latin typeface="Constantia"/>
              </a:rPr>
              <a:t>2. Ανατροφοδότηση η οποία θα εμφανίζεται</a:t>
            </a:r>
          </a:p>
          <a:p>
            <a:pPr marL="342900" lvl="0" indent="-342900" algn="ctr"/>
            <a:r>
              <a:rPr lang="el-GR" sz="1600" b="1" kern="1200" dirty="0" smtClean="0">
                <a:solidFill>
                  <a:srgbClr val="04617B"/>
                </a:solidFill>
                <a:latin typeface="Constantia"/>
              </a:rPr>
              <a:t>σε κάθε Λάθος απάντηση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123219" y="13047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/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1. Ανατροφοδότηση (θετική ενίσχυση) η οποία θα εμφανίζεται σε κάθε Σωστή απάντηση</a:t>
            </a:r>
            <a:endParaRPr lang="el-GR" sz="1600" b="1" kern="1200" dirty="0" smtClean="0">
              <a:solidFill>
                <a:srgbClr val="04617B"/>
              </a:solidFill>
              <a:latin typeface="+mn-lt"/>
            </a:endParaRPr>
          </a:p>
        </p:txBody>
      </p:sp>
      <p:grpSp>
        <p:nvGrpSpPr>
          <p:cNvPr id="20" name="19 - Ομάδα"/>
          <p:cNvGrpSpPr/>
          <p:nvPr/>
        </p:nvGrpSpPr>
        <p:grpSpPr>
          <a:xfrm>
            <a:off x="4967589" y="1918377"/>
            <a:ext cx="3917010" cy="2504465"/>
            <a:chOff x="4863830" y="2579857"/>
            <a:chExt cx="3635060" cy="1531700"/>
          </a:xfrm>
        </p:grpSpPr>
        <p:pic>
          <p:nvPicPr>
            <p:cNvPr id="9" name="8 - Εικόνα" descr="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0946" y="2579857"/>
              <a:ext cx="3617944" cy="1525218"/>
            </a:xfrm>
            <a:prstGeom prst="rect">
              <a:avLst/>
            </a:prstGeom>
          </p:spPr>
        </p:pic>
        <p:sp>
          <p:nvSpPr>
            <p:cNvPr id="19" name="18 - Ορθογώνιο"/>
            <p:cNvSpPr/>
            <p:nvPr/>
          </p:nvSpPr>
          <p:spPr>
            <a:xfrm>
              <a:off x="4863830" y="4001311"/>
              <a:ext cx="2094689" cy="1102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7" name="16 - Ορθογώνιο"/>
          <p:cNvSpPr/>
          <p:nvPr/>
        </p:nvSpPr>
        <p:spPr>
          <a:xfrm>
            <a:off x="142672" y="1245140"/>
            <a:ext cx="4662792" cy="3495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4815191" y="1241898"/>
            <a:ext cx="4199107" cy="3495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/>
          <p:nvPr/>
        </p:nvSpPr>
        <p:spPr>
          <a:xfrm>
            <a:off x="168615" y="950788"/>
            <a:ext cx="4001316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</a:pPr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3.  Συνολική Ανατροφοδότηση με όρια Βαθμολογίας</a:t>
            </a:r>
          </a:p>
        </p:txBody>
      </p:sp>
      <p:grpSp>
        <p:nvGrpSpPr>
          <p:cNvPr id="4" name="21 - Ομάδα"/>
          <p:cNvGrpSpPr/>
          <p:nvPr/>
        </p:nvGrpSpPr>
        <p:grpSpPr>
          <a:xfrm>
            <a:off x="4267199" y="765244"/>
            <a:ext cx="4708187" cy="1024644"/>
            <a:chOff x="115315" y="4293140"/>
            <a:chExt cx="4483888" cy="583660"/>
          </a:xfrm>
        </p:grpSpPr>
        <p:pic>
          <p:nvPicPr>
            <p:cNvPr id="10" name="9 - Εικόνα" descr="2.JPG"/>
            <p:cNvPicPr>
              <a:picLocks noChangeAspect="1"/>
            </p:cNvPicPr>
            <p:nvPr/>
          </p:nvPicPr>
          <p:blipFill>
            <a:blip r:embed="rId3"/>
            <a:srcRect t="27380"/>
            <a:stretch>
              <a:fillRect/>
            </a:stretch>
          </p:blipFill>
          <p:spPr>
            <a:xfrm>
              <a:off x="115315" y="4293140"/>
              <a:ext cx="4483888" cy="58366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21" name="20 - Ορθογώνιο"/>
            <p:cNvSpPr/>
            <p:nvPr/>
          </p:nvSpPr>
          <p:spPr>
            <a:xfrm>
              <a:off x="129702" y="4526604"/>
              <a:ext cx="4435813" cy="311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21 - Ορθογώνιο"/>
          <p:cNvSpPr/>
          <p:nvPr/>
        </p:nvSpPr>
        <p:spPr>
          <a:xfrm>
            <a:off x="178342" y="2562338"/>
            <a:ext cx="368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4.</a:t>
            </a:r>
            <a:r>
              <a:rPr lang="en-US" sz="1600" b="1" kern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l-GR" sz="1600" b="1" kern="1200" dirty="0" smtClean="0">
                <a:solidFill>
                  <a:schemeClr val="tx2"/>
                </a:solidFill>
                <a:latin typeface="+mn-lt"/>
              </a:rPr>
              <a:t>Εμφάνιση των Σωστών &amp; των Λανθασμένων απαντήσεων των μαθητών/τριών με το τέλος της Δραστηριότητας, καθώς και του βαθμού στο τέλος κάθε τους προσπάθειας</a:t>
            </a:r>
          </a:p>
        </p:txBody>
      </p:sp>
      <p:grpSp>
        <p:nvGrpSpPr>
          <p:cNvPr id="26" name="25 - Ομάδα"/>
          <p:cNvGrpSpPr/>
          <p:nvPr/>
        </p:nvGrpSpPr>
        <p:grpSpPr>
          <a:xfrm>
            <a:off x="4254229" y="1893649"/>
            <a:ext cx="4734128" cy="3093398"/>
            <a:chOff x="4241258" y="1880679"/>
            <a:chExt cx="4614625" cy="2900878"/>
          </a:xfrm>
        </p:grpSpPr>
        <p:pic>
          <p:nvPicPr>
            <p:cNvPr id="23" name="22 - Εικόνα" descr="dadadadadadadadadadd.JPG"/>
            <p:cNvPicPr>
              <a:picLocks noChangeAspect="1"/>
            </p:cNvPicPr>
            <p:nvPr/>
          </p:nvPicPr>
          <p:blipFill>
            <a:blip r:embed="rId4"/>
            <a:srcRect b="-2126"/>
            <a:stretch>
              <a:fillRect/>
            </a:stretch>
          </p:blipFill>
          <p:spPr>
            <a:xfrm>
              <a:off x="4245304" y="1880679"/>
              <a:ext cx="4610579" cy="2900878"/>
            </a:xfrm>
            <a:prstGeom prst="rect">
              <a:avLst/>
            </a:prstGeom>
          </p:spPr>
        </p:pic>
        <p:sp>
          <p:nvSpPr>
            <p:cNvPr id="24" name="23 - Ορθογώνιο"/>
            <p:cNvSpPr/>
            <p:nvPr/>
          </p:nvSpPr>
          <p:spPr>
            <a:xfrm>
              <a:off x="4241258" y="2334638"/>
              <a:ext cx="1206231" cy="907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4250986" y="3855396"/>
              <a:ext cx="1209474" cy="907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220494" y="674451"/>
            <a:ext cx="8819744" cy="11802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220494" y="1857984"/>
            <a:ext cx="8822986" cy="317445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3012438" y="2417862"/>
            <a:ext cx="3119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lang="el-GR" spc="-6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ημέρες</a:t>
            </a:r>
            <a:r>
              <a:rPr lang="el-GR" spc="-4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κανονική </a:t>
            </a:r>
            <a:r>
              <a:rPr lang="el-GR" spc="-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άδεια (υποχρεωτική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3012438" y="2417862"/>
            <a:ext cx="3119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lang="el-GR" spc="-6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ημέρες</a:t>
            </a:r>
            <a:r>
              <a:rPr lang="el-GR" spc="-4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l-GR" spc="-3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κανονική </a:t>
            </a:r>
            <a:r>
              <a:rPr lang="el-GR" spc="-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άδεια (υποχρεωτική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47475" y="757144"/>
            <a:ext cx="7717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b="1" kern="1200" dirty="0" smtClean="0">
                <a:solidFill>
                  <a:schemeClr val="tx2"/>
                </a:solidFill>
                <a:latin typeface="+mn-lt"/>
              </a:rPr>
              <a:t>Απαντήσεις Ερωτήσεων με Βαθμό Εμπιστοσύνης ως προς την απάντηση</a:t>
            </a:r>
            <a:endParaRPr lang="el-GR" sz="800" b="1" kern="120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algn="just"/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81065" y="755523"/>
            <a:ext cx="379378" cy="35992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3</a:t>
            </a:r>
            <a:endParaRPr lang="el-GR" sz="2000" b="1" dirty="0">
              <a:solidFill>
                <a:schemeClr val="tx2"/>
              </a:solidFill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181584" y="1394569"/>
            <a:ext cx="4176407" cy="2736446"/>
            <a:chOff x="1647217" y="2989896"/>
            <a:chExt cx="4954424" cy="1692352"/>
          </a:xfrm>
        </p:grpSpPr>
        <p:pic>
          <p:nvPicPr>
            <p:cNvPr id="9" name="8 - Εικόνα" descr="1.JPG"/>
            <p:cNvPicPr>
              <a:picLocks noChangeAspect="1"/>
            </p:cNvPicPr>
            <p:nvPr/>
          </p:nvPicPr>
          <p:blipFill>
            <a:blip r:embed="rId3"/>
            <a:srcRect l="2199"/>
            <a:stretch>
              <a:fillRect/>
            </a:stretch>
          </p:blipFill>
          <p:spPr>
            <a:xfrm>
              <a:off x="1647217" y="2989896"/>
              <a:ext cx="4954424" cy="1692352"/>
            </a:xfrm>
            <a:prstGeom prst="rect">
              <a:avLst/>
            </a:prstGeom>
          </p:spPr>
        </p:pic>
        <p:sp>
          <p:nvSpPr>
            <p:cNvPr id="10" name="9 - Ορθογώνιο"/>
            <p:cNvSpPr/>
            <p:nvPr/>
          </p:nvSpPr>
          <p:spPr>
            <a:xfrm>
              <a:off x="1660187" y="4306111"/>
              <a:ext cx="1880681" cy="376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4468237" y="1297031"/>
            <a:ext cx="467576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Για τον/την Εκπαιδευτικό : 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</a:rPr>
              <a:t>Διαγνωστικό εργαλείο για την ποιότητα της γνώσης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</a:rPr>
              <a:t> Έλεγχος βάθους κατανόησης &amp; πιθανών παρανοήσεων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err="1" smtClean="0">
                <a:solidFill>
                  <a:schemeClr val="tx2"/>
                </a:solidFill>
                <a:latin typeface="+mn-lt"/>
              </a:rPr>
              <a:t>Στοχευμένη</a:t>
            </a:r>
            <a:r>
              <a:rPr lang="el-GR" sz="1300" b="1" kern="1200" dirty="0" smtClean="0">
                <a:solidFill>
                  <a:schemeClr val="tx2"/>
                </a:solidFill>
                <a:latin typeface="+mn-lt"/>
              </a:rPr>
              <a:t> υποστήριξη &amp; προσαρμογή της διδασκαλίας</a:t>
            </a:r>
          </a:p>
          <a:p>
            <a:pPr algn="just">
              <a:lnSpc>
                <a:spcPct val="150000"/>
              </a:lnSpc>
            </a:pPr>
            <a:endParaRPr lang="el-GR" sz="800" b="1" kern="12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l-GR" b="1" kern="12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Για τον/τη μαθητή/</a:t>
            </a:r>
            <a:r>
              <a:rPr lang="el-GR" b="1" kern="1200" dirty="0" err="1" smtClean="0">
                <a:solidFill>
                  <a:schemeClr val="tx2"/>
                </a:solidFill>
                <a:latin typeface="+mn-lt"/>
              </a:rPr>
              <a:t>τρια </a:t>
            </a:r>
            <a:r>
              <a:rPr lang="el-GR" b="1" kern="12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</a:rPr>
              <a:t>Ενίσχυση της αυτορρύθμισης της μάθησης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smtClean="0">
                <a:solidFill>
                  <a:schemeClr val="tx2"/>
                </a:solidFill>
                <a:latin typeface="+mn-lt"/>
              </a:rPr>
              <a:t>Καλλιέργεια Υπευθυνότητας</a:t>
            </a:r>
            <a:br>
              <a:rPr lang="el-GR" sz="1300" b="1" kern="1200" dirty="0" smtClean="0">
                <a:solidFill>
                  <a:schemeClr val="tx2"/>
                </a:solidFill>
                <a:latin typeface="+mn-lt"/>
              </a:rPr>
            </a:br>
            <a:r>
              <a:rPr lang="el-GR" sz="1300" b="1" kern="12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Ενίσχυση αυτογνωσίας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l-GR" sz="1300" b="1" kern="1200" dirty="0" smtClean="0">
                <a:solidFill>
                  <a:srgbClr val="04617B"/>
                </a:solidFill>
                <a:latin typeface="Constantia"/>
              </a:rPr>
              <a:t> Καλλιέργεια </a:t>
            </a:r>
            <a:r>
              <a:rPr lang="el-GR" sz="1300" b="1" kern="1200" dirty="0" err="1" smtClean="0">
                <a:solidFill>
                  <a:srgbClr val="04617B"/>
                </a:solidFill>
                <a:latin typeface="Constantia"/>
              </a:rPr>
              <a:t>μεταγνωστικών</a:t>
            </a:r>
            <a:r>
              <a:rPr lang="el-GR" sz="1300" b="1" kern="1200" dirty="0" smtClean="0">
                <a:solidFill>
                  <a:srgbClr val="04617B"/>
                </a:solidFill>
                <a:latin typeface="Constantia"/>
              </a:rPr>
              <a:t> δεξιοτήτων</a:t>
            </a:r>
            <a:endParaRPr lang="el-GR" sz="1300" b="1" kern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526604" y="1420238"/>
            <a:ext cx="4520119" cy="1342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4533089" y="3060971"/>
            <a:ext cx="4513634" cy="156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2261</TotalTime>
  <Words>651</Words>
  <PresentationFormat>Προβολή στην οθόνη (16:9)</PresentationFormat>
  <Paragraphs>119</Paragraphs>
  <Slides>16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Constantia</vt:lpstr>
      <vt:lpstr>Wingdings 2</vt:lpstr>
      <vt:lpstr>Wingdings</vt:lpstr>
      <vt:lpstr>Calibri</vt:lpstr>
      <vt:lpstr>Times New Roman</vt:lpstr>
      <vt:lpstr>Franklin Gothic Medium</vt:lpstr>
      <vt:lpstr>Ροή</vt:lpstr>
      <vt:lpstr>Διαφάνεια 1</vt:lpstr>
      <vt:lpstr>Διαφάνεια 2</vt:lpstr>
      <vt:lpstr>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 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566</cp:revision>
  <dcterms:modified xsi:type="dcterms:W3CDTF">2025-06-21T15:28:20Z</dcterms:modified>
</cp:coreProperties>
</file>