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9" r:id="rId4"/>
    <p:sldId id="273" r:id="rId5"/>
    <p:sldId id="264" r:id="rId6"/>
    <p:sldId id="267" r:id="rId7"/>
    <p:sldId id="265" r:id="rId8"/>
    <p:sldId id="275" r:id="rId9"/>
    <p:sldId id="274" r:id="rId10"/>
    <p:sldId id="276" r:id="rId11"/>
    <p:sldId id="271" r:id="rId12"/>
    <p:sldId id="270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878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09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769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2359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3439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900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811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391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021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20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15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987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665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800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A84E4D0-A6FE-4975-B94C-36C602D05885}" type="datetimeFigureOut">
              <a:rPr lang="el-GR" smtClean="0"/>
              <a:pPr/>
              <a:t>4/9/2025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36E98CC2-B2FC-4A46-96F1-3900DD5D957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5154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A974FB-8C7B-4812-9095-5DD62AE9B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21779"/>
          </a:xfrm>
        </p:spPr>
        <p:txBody>
          <a:bodyPr>
            <a:normAutofit/>
          </a:bodyPr>
          <a:lstStyle/>
          <a:p>
            <a:r>
              <a:rPr lang="el-GR" dirty="0"/>
              <a:t>Συνεδρίαση Π.Ε.Σ.Ε.Π. Κεντρικής Μακεδονίας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39A54D4-0527-4F61-94F5-45E67DB4F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49332"/>
            <a:ext cx="9144000" cy="843773"/>
          </a:xfrm>
        </p:spPr>
        <p:txBody>
          <a:bodyPr>
            <a:normAutofit/>
          </a:bodyPr>
          <a:lstStyle/>
          <a:p>
            <a:r>
              <a:rPr lang="el-GR" sz="3200" dirty="0"/>
              <a:t>Πέμπτη 16</a:t>
            </a:r>
            <a:r>
              <a:rPr lang="en-US" sz="3200" dirty="0"/>
              <a:t> </a:t>
            </a:r>
            <a:r>
              <a:rPr lang="el-GR" sz="3200" dirty="0"/>
              <a:t>Μαΐου 2025</a:t>
            </a:r>
          </a:p>
        </p:txBody>
      </p:sp>
    </p:spTree>
    <p:extLst>
      <p:ext uri="{BB962C8B-B14F-4D97-AF65-F5344CB8AC3E}">
        <p14:creationId xmlns:p14="http://schemas.microsoft.com/office/powerpoint/2010/main" val="3712281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F964F5-FA19-4D56-ADFF-19420A20E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6E992ED-97D3-45B9-96B2-7807A2B56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Συνεχίζουν οι δράσεις ενεργού πολίτη.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204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A2401C-C286-4E80-9B70-3510B600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20" y="-134409"/>
            <a:ext cx="10732624" cy="1751542"/>
          </a:xfrm>
        </p:spPr>
        <p:txBody>
          <a:bodyPr>
            <a:normAutofit/>
          </a:bodyPr>
          <a:lstStyle/>
          <a:p>
            <a:r>
              <a:rPr lang="el-GR" b="1" u="sng" dirty="0"/>
              <a:t>ΘΕΜΑ 2</a:t>
            </a:r>
            <a:r>
              <a:rPr lang="el-GR" b="1" u="sng" baseline="30000" dirty="0"/>
              <a:t>ο</a:t>
            </a:r>
            <a:r>
              <a:rPr lang="el-GR" dirty="0"/>
              <a:t> Σχεδιασμός για την Έναρξη της Ατομικής Αξιολόγησης των Εκπαιδευτικών</a:t>
            </a:r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808F20B1-BDB9-4A91-AD7A-22291DE70168}"/>
              </a:ext>
            </a:extLst>
          </p:cNvPr>
          <p:cNvSpPr txBox="1">
            <a:spLocks/>
          </p:cNvSpPr>
          <p:nvPr/>
        </p:nvSpPr>
        <p:spPr>
          <a:xfrm>
            <a:off x="621174" y="2395109"/>
            <a:ext cx="10949651" cy="3554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1800" kern="0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BB5131D6-C625-42A9-AA98-1A2A5B086F2C}"/>
              </a:ext>
            </a:extLst>
          </p:cNvPr>
          <p:cNvSpPr/>
          <p:nvPr/>
        </p:nvSpPr>
        <p:spPr>
          <a:xfrm>
            <a:off x="898002" y="2810061"/>
            <a:ext cx="971126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/>
              <a:t>11/9/2025    Έναρξη Αξιολογικής Περιόδου</a:t>
            </a:r>
          </a:p>
          <a:p>
            <a:endParaRPr lang="el-GR" sz="2800" dirty="0"/>
          </a:p>
          <a:p>
            <a:r>
              <a:rPr lang="el-GR" sz="2800" dirty="0"/>
              <a:t>Προβληματισμός με τη καθυστέρηση αποστολής εκθέσεων για μακροσκοπικό έλεγχο (και τη μη αποστολή!</a:t>
            </a:r>
          </a:p>
          <a:p>
            <a:endParaRPr lang="el-GR" sz="2800" dirty="0"/>
          </a:p>
          <a:p>
            <a:r>
              <a:rPr lang="el-GR" sz="2800" dirty="0"/>
              <a:t>Οι αξιολογητές οφείλουν να είναι υποστηρικτές και όχι κυνηγοί λαθών και παραλήψεων</a:t>
            </a:r>
          </a:p>
        </p:txBody>
      </p:sp>
    </p:spTree>
    <p:extLst>
      <p:ext uri="{BB962C8B-B14F-4D97-AF65-F5344CB8AC3E}">
        <p14:creationId xmlns:p14="http://schemas.microsoft.com/office/powerpoint/2010/main" val="935646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CCB84A-CD58-48C9-BEB4-51D80194B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Ενημέρωση από Γενικό Γραμματέα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882DCC-7955-41AD-9CFA-51E015976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19" y="2152890"/>
            <a:ext cx="11435787" cy="4554639"/>
          </a:xfrm>
        </p:spPr>
        <p:txBody>
          <a:bodyPr>
            <a:normAutofit fontScale="70000" lnSpcReduction="20000"/>
          </a:bodyPr>
          <a:lstStyle/>
          <a:p>
            <a:r>
              <a:rPr lang="el-GR" sz="2800" dirty="0"/>
              <a:t>Προετοιμάζεται καθηκοντολόγιο για ειδική αγωγή. Σχεδιάζεται για Συμβούλους</a:t>
            </a:r>
          </a:p>
          <a:p>
            <a:r>
              <a:rPr lang="el-GR" sz="2800" dirty="0"/>
              <a:t>Οι διευθύνσεις μπορούν προβαίνουν σε επιμορφώσεις όμως με επικέντρωση σε διοικητικά θέματα</a:t>
            </a:r>
          </a:p>
          <a:p>
            <a:r>
              <a:rPr lang="el-GR" sz="2800" dirty="0"/>
              <a:t>Η αξιολόγηση ξεκινά άμεσα ως έχει. Αναμένονται βελτιώσεις</a:t>
            </a:r>
          </a:p>
          <a:p>
            <a:r>
              <a:rPr lang="el-GR" sz="2800" dirty="0"/>
              <a:t>Ζητούμενο από τα σχολεία να περιορίσουν τα  </a:t>
            </a:r>
            <a:r>
              <a:rPr lang="el-GR" sz="2800" b="1" dirty="0">
                <a:solidFill>
                  <a:srgbClr val="FFFF00"/>
                </a:solidFill>
              </a:rPr>
              <a:t>πολλά</a:t>
            </a:r>
            <a:r>
              <a:rPr lang="el-GR" sz="2800" dirty="0"/>
              <a:t> προγράμματα και εκδρομές. </a:t>
            </a:r>
          </a:p>
          <a:p>
            <a:r>
              <a:rPr lang="el-GR" sz="2800" dirty="0"/>
              <a:t>Αλλάζει καθεστώς των εκδρομών</a:t>
            </a:r>
          </a:p>
          <a:p>
            <a:r>
              <a:rPr lang="el-GR" sz="2800" dirty="0"/>
              <a:t>Όσοι αρνητές θέλουν να αξιολογηθούν  θα τους δώσουμε ευκαιρίες</a:t>
            </a:r>
          </a:p>
          <a:p>
            <a:endParaRPr lang="el-GR" sz="2800" dirty="0"/>
          </a:p>
          <a:p>
            <a:pPr marL="0" indent="0">
              <a:buNone/>
            </a:pPr>
            <a:r>
              <a:rPr lang="el-GR" sz="2800" dirty="0"/>
              <a:t>Συνεργάτες Γ </a:t>
            </a:r>
            <a:r>
              <a:rPr lang="el-GR" sz="2800" dirty="0" err="1"/>
              <a:t>Γ</a:t>
            </a:r>
            <a:r>
              <a:rPr lang="el-GR" sz="2800" dirty="0"/>
              <a:t> :	</a:t>
            </a:r>
          </a:p>
          <a:p>
            <a:r>
              <a:rPr lang="el-GR" sz="2800" dirty="0" err="1"/>
              <a:t>Τσιαβαλος</a:t>
            </a:r>
            <a:endParaRPr lang="el-GR" sz="2800" dirty="0"/>
          </a:p>
          <a:p>
            <a:r>
              <a:rPr lang="el-GR" sz="2800" dirty="0"/>
              <a:t>Παπακωνσταντίνου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0998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A2401C-C286-4E80-9B70-3510B600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184" y="0"/>
            <a:ext cx="11385630" cy="2822506"/>
          </a:xfrm>
        </p:spPr>
        <p:txBody>
          <a:bodyPr>
            <a:normAutofit fontScale="90000"/>
          </a:bodyPr>
          <a:lstStyle/>
          <a:p>
            <a:r>
              <a:rPr lang="el-GR" b="1" u="sng" dirty="0"/>
              <a:t>ΘΕΜΑ 2</a:t>
            </a:r>
            <a:r>
              <a:rPr lang="el-GR" b="1" u="sng" baseline="30000" dirty="0"/>
              <a:t>ο</a:t>
            </a:r>
            <a:r>
              <a:rPr lang="el-GR" dirty="0"/>
              <a:t> Ενημέρωση και συζήτηση για τις προτάσεις των δύο επιτροπών (Εποπτών και Διευθυντών ) για τη συνεργασία Συμβούλων και Διοίκησης</a:t>
            </a:r>
            <a:br>
              <a:rPr lang="el-GR" dirty="0"/>
            </a:br>
            <a:endParaRPr lang="el-GR" dirty="0"/>
          </a:p>
        </p:txBody>
      </p:sp>
      <p:sp>
        <p:nvSpPr>
          <p:cNvPr id="4" name="Θέση περιεχομένου 2">
            <a:extLst>
              <a:ext uri="{FF2B5EF4-FFF2-40B4-BE49-F238E27FC236}">
                <a16:creationId xmlns:a16="http://schemas.microsoft.com/office/drawing/2014/main" id="{808F20B1-BDB9-4A91-AD7A-22291DE70168}"/>
              </a:ext>
            </a:extLst>
          </p:cNvPr>
          <p:cNvSpPr txBox="1">
            <a:spLocks/>
          </p:cNvSpPr>
          <p:nvPr/>
        </p:nvSpPr>
        <p:spPr>
          <a:xfrm>
            <a:off x="621174" y="2395109"/>
            <a:ext cx="10949651" cy="3554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1800" kern="0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4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A2401C-C286-4E80-9B70-3510B600C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ΘΕΜΑΤΑ ΗΜΕΡΗΣΙΑΣ ΔΙΑΤΑΞΗΣ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A9B462-E420-487B-9EF7-DCEA7DEA3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94" y="2673699"/>
            <a:ext cx="10554574" cy="3636511"/>
          </a:xfrm>
        </p:spPr>
        <p:txBody>
          <a:bodyPr>
            <a:normAutofit/>
          </a:bodyPr>
          <a:lstStyle/>
          <a:p>
            <a:r>
              <a:rPr lang="el-GR" sz="28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ΘΕΜΑ 1</a:t>
            </a:r>
            <a:r>
              <a:rPr lang="el-GR" sz="2800" b="1" u="sng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: Εισαγωγή του Πολλαπλού βιβλίου στην Εκπαίδευση (Ενημέρωση από ΙΕΠ)</a:t>
            </a:r>
          </a:p>
          <a:p>
            <a:r>
              <a:rPr lang="el-GR" sz="28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ΘΕΜΑ 2</a:t>
            </a:r>
            <a:r>
              <a:rPr lang="el-GR" sz="2800" b="1" u="sng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: Σχεδιασμός για την Έναρξη της Ατομικής Αξιολόγησης των Εκπαιδευτικών</a:t>
            </a:r>
          </a:p>
          <a:p>
            <a:r>
              <a:rPr lang="el-GR" sz="28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ΘΕΜΑ 3</a:t>
            </a:r>
            <a:r>
              <a:rPr lang="el-GR" sz="2800" b="1" u="sng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: Ενημέρωση και συζήτηση για τις προτάσεις των δύο επιτροπών (Εποπτών και Διευθυντών ) για τη συνεργασία Συμβούλων και Διοίκησης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171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878714-E788-4DB7-A5E4-A8A6F29F9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Γιατί πολλαπλό βιβλίο;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FEC560-296F-4C9E-8470-D2B30AF7F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1947333"/>
            <a:ext cx="11658600" cy="4826000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Διατυπώνεται κριτική για το μονό βιβλίο στο οποίο υποχρέωνε η πολιτεία τους εκπαιδευτικούς να  αξιοποιούν στην τάξη.</a:t>
            </a:r>
          </a:p>
          <a:p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Δυνατότητα επιλογής διαφόρων πηγών και μείωση ανάγκης προετοιμασίας υλικού από τον εκπαιδευτικό.</a:t>
            </a:r>
          </a:p>
          <a:p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Είναι έγκυρο υλικό και δεν υπάρχει κίνδυνος λαθών.  Ο εκπαιδευτικός επιλεγεί τα σημεία που θα δώσει βαρύτητα και αυτά που απλά θα αναφέρει</a:t>
            </a:r>
          </a:p>
          <a:p>
            <a:r>
              <a:rPr lang="el-G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Sub1 πρεσβεύει την αντεστραμμένη τάξη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821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878714-E788-4DB7-A5E4-A8A6F29F9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Πως υλοποιήθηκε το έργο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FEC560-296F-4C9E-8470-D2B30AF7F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2187615"/>
            <a:ext cx="11675855" cy="4572000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ΠΣ αναρτήθηκαν τον  Απρίλιο 2023 και τα βιβλία προκηρύχθηκαν τον Απρίλιο 2023. </a:t>
            </a:r>
          </a:p>
          <a:p>
            <a:pPr lvl="0"/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 βιβλία παραδόθηκαν τον Σεπτέμβριο του 2024. Και στη συνέχεια έγινε αξιολόγηση</a:t>
            </a:r>
          </a:p>
          <a:p>
            <a:pPr lvl="1"/>
            <a:r>
              <a:rPr lang="el-GR" alt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Α φάση 	170 βιβλία αξιολογήθηκαν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Β φάση 	96 βιβλία δόθηκε η ευκαιρία για ολοκλήρωση στους υπόλοιπους συγγραφείς</a:t>
            </a:r>
            <a:endParaRPr lang="el-G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Η καθυστέρηση δεν οφείλεται στο υπουργείο αλλά στους συγγραφείς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Αυτοί  που επιθυμούσαν να γράψουν βιβλία δεν ήταν έτοιμοι.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Οι εκδότες έκανα παρεμβάσεις στο υπουργείο. 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Τα βιβλία πήγαν στο ΙΕΠ στα τέλη του προηγούμενου Σεπτεμβρίου. </a:t>
            </a:r>
          </a:p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1100 συγγραφείς 60 εκδότες</a:t>
            </a:r>
          </a:p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2150 αξιολογητές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Χιλιάδες πρακτικά που ελέγχθηκαν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000" dirty="0">
                <a:latin typeface="Calibri" panose="020F0502020204030204" pitchFamily="34" charset="0"/>
                <a:cs typeface="Calibri" panose="020F0502020204030204" pitchFamily="34" charset="0"/>
              </a:rPr>
              <a:t>Λείπουν περίπου 63 βιβλία. </a:t>
            </a:r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4276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A2401C-C286-4E80-9B70-3510B600C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-117475"/>
            <a:ext cx="10732624" cy="1751542"/>
          </a:xfrm>
        </p:spPr>
        <p:txBody>
          <a:bodyPr>
            <a:normAutofit fontScale="90000"/>
          </a:bodyPr>
          <a:lstStyle/>
          <a:p>
            <a:r>
              <a:rPr lang="el-GR" b="1" u="sng" dirty="0"/>
              <a:t>ΘΕΜΑ 1</a:t>
            </a:r>
            <a:r>
              <a:rPr lang="el-GR" b="1" u="sng" baseline="30000" dirty="0"/>
              <a:t>ο</a:t>
            </a:r>
            <a:r>
              <a:rPr lang="el-GR" dirty="0"/>
              <a:t> Εισαγωγή του Πολλαπλού βιβλίου στην Εκπαίδευση (Ενημέρωση από ΙΕΠ)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26341B09-A2CE-4047-9A03-20614075F311}"/>
              </a:ext>
            </a:extLst>
          </p:cNvPr>
          <p:cNvSpPr/>
          <p:nvPr/>
        </p:nvSpPr>
        <p:spPr>
          <a:xfrm>
            <a:off x="354046" y="2060294"/>
            <a:ext cx="1160260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Οι εκπαιδευτικοί μέχρι τον Φεβρουάριο θα επιλέξουν το βιβλίο που θα πάει στο σχολείο.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Μετά μέσω Διόφαντου ίσως </a:t>
            </a:r>
            <a:r>
              <a:rPr lang="el-GR" alt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διανεμηθουν</a:t>
            </a: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στους </a:t>
            </a:r>
            <a:r>
              <a:rPr lang="el-GR" alt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μαθητες</a:t>
            </a: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 το 2026 27 ή το 2027 28.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Μέχρι το Σεπτέμβριο θα είναι αναρτημένα. Σε κάποια μαθήματα δεν υπάρχουν βιβλία.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Πάντα υπάρχουν αντιδράσεις. 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Ευθύνη σε σύλλογο και διευθυντή. 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Τεράστια μεταρρύθμιση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Αδύνατο να είναι όλα εξαιρετικά.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E-</a:t>
            </a:r>
            <a:r>
              <a:rPr lang="el-GR" alt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pub</a:t>
            </a: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 βιβλίο για οποιαδήποτε ηλεκτρονική συσκευή.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Το ΙΕΠ αποδέχθηκε βιβλία χωρίς </a:t>
            </a:r>
            <a:r>
              <a:rPr lang="el-GR" altLang="el-GR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epub</a:t>
            </a: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. Υποχρέωση να ολοκληρωθεί μέχρι Φεβρουάριο.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Τώρα είναι σε μορφή p</a:t>
            </a:r>
            <a:r>
              <a:rPr lang="en-US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df</a:t>
            </a: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Επίσης υπάρχει το διαδραστικό βιβλίο.  Και ψηφιακά αντικείμενα.</a:t>
            </a:r>
          </a:p>
        </p:txBody>
      </p:sp>
    </p:spTree>
    <p:extLst>
      <p:ext uri="{BB962C8B-B14F-4D97-AF65-F5344CB8AC3E}">
        <p14:creationId xmlns:p14="http://schemas.microsoft.com/office/powerpoint/2010/main" val="378909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73380E-8544-41D7-AF50-A248E1520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Ρόλος μας</a:t>
            </a:r>
            <a:endParaRPr lang="el-GR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8BE73508-948E-4723-8377-D0292A9011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47425"/>
              </p:ext>
            </p:extLst>
          </p:nvPr>
        </p:nvGraphicFramePr>
        <p:xfrm>
          <a:off x="186267" y="2252546"/>
          <a:ext cx="11260666" cy="4088574"/>
        </p:xfrm>
        <a:graphic>
          <a:graphicData uri="http://schemas.openxmlformats.org/drawingml/2006/table">
            <a:tbl>
              <a:tblPr/>
              <a:tblGrid>
                <a:gridCol w="320071">
                  <a:extLst>
                    <a:ext uri="{9D8B030D-6E8A-4147-A177-3AD203B41FA5}">
                      <a16:colId xmlns:a16="http://schemas.microsoft.com/office/drawing/2014/main" val="3586739127"/>
                    </a:ext>
                  </a:extLst>
                </a:gridCol>
                <a:gridCol w="10940595">
                  <a:extLst>
                    <a:ext uri="{9D8B030D-6E8A-4147-A177-3AD203B41FA5}">
                      <a16:colId xmlns:a16="http://schemas.microsoft.com/office/drawing/2014/main" val="2447984401"/>
                    </a:ext>
                  </a:extLst>
                </a:gridCol>
              </a:tblGrid>
              <a:tr h="3928120">
                <a:tc>
                  <a:txBody>
                    <a:bodyPr/>
                    <a:lstStyle/>
                    <a:p>
                      <a:pPr fontAlgn="t"/>
                      <a:endParaRPr lang="el-G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8688" marR="108688" marT="32607" marB="326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Να διαχειριστούμε τις δυσκολίες που θα προκύψουν.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Να εφαρμοστεί κοινή πολιτική από επόπτες - σύμβουλους – διευθυντές.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l-GR" sz="24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Κρίσιμη η συνεργασία εκπαιδευτικών που διδάσκουν το ίδιο βιβλίο στην ίδια τάξη.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Για 6 μήνες οι εκπαιδευτικοί μπορούν να μελετήσουν τα αναρτημένα βιβλία.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Θα ληφθεί  απόφαση από τον διευθυντή για την επιλογή του βιβλίου.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l-GR" altLang="el-GR" sz="24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kumimoji="0" lang="el-GR" altLang="el-GR" sz="24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Αν επιλεγεί από το σύλλογο ένα βιβλίο, ένας καινούριος συνάδελφος στο σχολείο υποχρεούται να το διδάξει.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Δεν είναι σκοπός μας να κάνουμε  αξιολόγηση των βιβλίων. Αυτή έχει γίνει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2400" b="0" i="0" u="none" strike="noStrike" cap="none" normalizeH="0" baseline="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Σκοπός μας είναι να γίνει  αξιολόγηση δραστηριοτήτων  και ασκήσεων</a:t>
                      </a:r>
                    </a:p>
                    <a:p>
                      <a:endParaRPr lang="el-GR" sz="2400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213" marR="65213" marT="32607" marB="326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555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071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73380E-8544-41D7-AF50-A248E152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134672"/>
            <a:ext cx="10571998" cy="970450"/>
          </a:xfrm>
        </p:spPr>
        <p:txBody>
          <a:bodyPr/>
          <a:lstStyle/>
          <a:p>
            <a:r>
              <a:rPr lang="el-GR" altLang="el-GR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Ρόλος μας</a:t>
            </a:r>
            <a:endParaRPr lang="el-GR" dirty="0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8BE73508-948E-4723-8377-D0292A9011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869627"/>
          <a:ext cx="10515600" cy="263334"/>
        </p:xfrm>
        <a:graphic>
          <a:graphicData uri="http://schemas.openxmlformats.org/drawingml/2006/table">
            <a:tbl>
              <a:tblPr/>
              <a:tblGrid>
                <a:gridCol w="298893">
                  <a:extLst>
                    <a:ext uri="{9D8B030D-6E8A-4147-A177-3AD203B41FA5}">
                      <a16:colId xmlns:a16="http://schemas.microsoft.com/office/drawing/2014/main" val="3586739127"/>
                    </a:ext>
                  </a:extLst>
                </a:gridCol>
                <a:gridCol w="10216707">
                  <a:extLst>
                    <a:ext uri="{9D8B030D-6E8A-4147-A177-3AD203B41FA5}">
                      <a16:colId xmlns:a16="http://schemas.microsoft.com/office/drawing/2014/main" val="2447984401"/>
                    </a:ext>
                  </a:extLst>
                </a:gridCol>
              </a:tblGrid>
              <a:tr h="260852">
                <a:tc>
                  <a:txBody>
                    <a:bodyPr/>
                    <a:lstStyle/>
                    <a:p>
                      <a:pPr fontAlgn="t"/>
                      <a:endParaRPr lang="el-GR" sz="1300">
                        <a:effectLst/>
                      </a:endParaRPr>
                    </a:p>
                  </a:txBody>
                  <a:tcPr marL="108688" marR="108688" marT="32607" marB="326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l-GR" sz="1300" dirty="0">
                        <a:solidFill>
                          <a:srgbClr val="222222"/>
                        </a:solidFill>
                        <a:effectLst/>
                      </a:endParaRPr>
                    </a:p>
                  </a:txBody>
                  <a:tcPr marL="65213" marR="65213" marT="32607" marB="326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55542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39310F6-9A20-484D-A159-0A586BE381CE}"/>
              </a:ext>
            </a:extLst>
          </p:cNvPr>
          <p:cNvSpPr txBox="1"/>
          <p:nvPr/>
        </p:nvSpPr>
        <p:spPr>
          <a:xfrm>
            <a:off x="200526" y="2293134"/>
            <a:ext cx="11790947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Προσπαθούμε να πετύχουμε 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Προσδοκόμενα Μαθησιακά Αποτελέσματα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Στόχος μέχρι Φεβρουάριο να επιλεχθούν τα βιβλία.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Επόμενο στάδιο υποστήριξη </a:t>
            </a:r>
            <a:r>
              <a:rPr kumimoji="0" lang="el-GR" altLang="el-GR" sz="2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εκπ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0" lang="el-GR" altLang="el-GR" sz="2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κων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για το πως αξιοποιήσουν το βιβλίο. 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Το 2026 2027 θα είναι τυπωμένα ή θα αξιοποιηθούν αποσπάσματα των σημερινών  </a:t>
            </a:r>
            <a:r>
              <a:rPr lang="el-GR" alt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βιβλίων. (Από 1 Δημοτικού μέχρι Α λυκείου). </a:t>
            </a:r>
            <a:endParaRPr kumimoji="0" lang="el-GR" altLang="el-GR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Οι σύμβουλοι να επισκεφθούν τα σχολεία για επιμόρφωση </a:t>
            </a:r>
            <a:r>
              <a:rPr kumimoji="0" lang="el-GR" altLang="el-GR" sz="2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εκπ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0" lang="el-GR" altLang="el-GR" sz="24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κων</a:t>
            </a: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15 Οκτωβρίου επιμόρφωση για ψηφιακή αξιοποίηση στο ΝΠΣ -Τι είναι τα ψηφιακά εργαλεία.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Θα γίνει προσαρμογή στη τράπεζα θεμάτων της Α λυκείου ώστε οι απαντήσεις να παραπέμπουν στο ΠΣ και όχι σε σελίδες του βιβλίου.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5292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73380E-8544-41D7-AF50-A248E1520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8BE73508-948E-4723-8377-D0292A9011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869627"/>
          <a:ext cx="10515600" cy="263334"/>
        </p:xfrm>
        <a:graphic>
          <a:graphicData uri="http://schemas.openxmlformats.org/drawingml/2006/table">
            <a:tbl>
              <a:tblPr/>
              <a:tblGrid>
                <a:gridCol w="298893">
                  <a:extLst>
                    <a:ext uri="{9D8B030D-6E8A-4147-A177-3AD203B41FA5}">
                      <a16:colId xmlns:a16="http://schemas.microsoft.com/office/drawing/2014/main" val="3586739127"/>
                    </a:ext>
                  </a:extLst>
                </a:gridCol>
                <a:gridCol w="10216707">
                  <a:extLst>
                    <a:ext uri="{9D8B030D-6E8A-4147-A177-3AD203B41FA5}">
                      <a16:colId xmlns:a16="http://schemas.microsoft.com/office/drawing/2014/main" val="2447984401"/>
                    </a:ext>
                  </a:extLst>
                </a:gridCol>
              </a:tblGrid>
              <a:tr h="260852">
                <a:tc>
                  <a:txBody>
                    <a:bodyPr/>
                    <a:lstStyle/>
                    <a:p>
                      <a:pPr fontAlgn="t"/>
                      <a:endParaRPr lang="el-GR" sz="1300">
                        <a:effectLst/>
                      </a:endParaRPr>
                    </a:p>
                  </a:txBody>
                  <a:tcPr marL="108688" marR="108688" marT="32607" marB="3260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l-GR" sz="1300" dirty="0">
                        <a:solidFill>
                          <a:srgbClr val="222222"/>
                        </a:solidFill>
                        <a:effectLst/>
                      </a:endParaRPr>
                    </a:p>
                  </a:txBody>
                  <a:tcPr marL="65213" marR="65213" marT="32607" marB="326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55542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39310F6-9A20-484D-A159-0A586BE381CE}"/>
              </a:ext>
            </a:extLst>
          </p:cNvPr>
          <p:cNvSpPr txBox="1"/>
          <p:nvPr/>
        </p:nvSpPr>
        <p:spPr>
          <a:xfrm>
            <a:off x="200525" y="2299966"/>
            <a:ext cx="1179094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18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Επιμόρφωση 40000 εκπαιδευτικών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Τώρα θα γίνει ανάρτηση βιβλίων α φάσης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μέχρι Φεβρουάριο της β φάσης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Πανελλαδικές με πολλαπλό το 2030.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Αν ένα βιβλίο υστερεί σε σχέση με κάποιο άλλο δίνεται η δυνατότητα οι εκδοτικοί οίκοι να αναθεωρήσουν το βιβλίο.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Τα βιβλία θα έχουν λάθη. Θα πρέπει να διαχειριστούμε τις αντιδράσεις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2400" b="0" i="0" u="none" strike="noStrike" cap="none" normalizeH="0" baseline="0" dirty="0">
                <a:ln>
                  <a:noFill/>
                </a:ln>
                <a:effectLst/>
                <a:latin typeface="Google Sans"/>
              </a:rPr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094954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878714-E788-4DB7-A5E4-A8A6F29F9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Σχεδιασμός για την εισαγωγή του πολλαπλού βιβλίου;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FEC560-296F-4C9E-8470-D2B30AF7F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68" y="1898248"/>
            <a:ext cx="11754199" cy="4875085"/>
          </a:xfrm>
        </p:spPr>
        <p:txBody>
          <a:bodyPr>
            <a:noAutofit/>
          </a:bodyPr>
          <a:lstStyle/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γίνει ενημέρωση εποπτών και συμβούλων. Να ετοιμαστεί υλικό και να περάσει στα σχολεία</a:t>
            </a:r>
          </a:p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Τα  2026 2027 θα αξιοποιηθούν τα υπάρχοντα βιβλία. Το πρόγραμμα σπουδών θα παραμείνει το ίδιο</a:t>
            </a:r>
          </a:p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εκπαιδευτικός από Φεβρουάριο 2026 θα έχει σε ψηφιακή διάθεση το πολλαπλό βιβλίο για να διδάξει το 2026 2027 με το  υπάρχον ΠΣ</a:t>
            </a:r>
          </a:p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Για τα πειραματικά θα υπάρχει μάλλον επιλογή μεταξύ ΔΕΠΠΣ και ΝΠΣ</a:t>
            </a:r>
          </a:p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πλαίσιο της ΑΕΕ μπορούν να γίνουν σχέδια δράσης με περιεχόμενο την επιλογή των βιβλίων</a:t>
            </a:r>
          </a:p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Στο </a:t>
            </a:r>
            <a:r>
              <a:rPr lang="el-GR" sz="2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ΠΕΣΕΠ  Νοεμβρίου 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γίνουν  αναφορές στις ανάγκες και τα προβλήματα που προκύπτουν από την εφαρμογή του Πολλαπλού Βιβλίου</a:t>
            </a:r>
          </a:p>
          <a:p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Όσα βιβλία δεν παραδώσουν το </a:t>
            </a:r>
            <a:r>
              <a:rPr lang="el-GR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epub</a:t>
            </a:r>
            <a:r>
              <a:rPr lang="el-G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αρχείο ή δεν έχουν αξιολογηθεί θετικά θα αφαιρεθούν..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630210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ξιομνημόνευτο">
  <a:themeElements>
    <a:clrScheme name="Αξιομνημόνευτο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Αξιομνημόνευτο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Αξιομνημόνευτο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Αξιομνημόνευτο</Template>
  <TotalTime>684</TotalTime>
  <Words>884</Words>
  <Application>Microsoft Office PowerPoint</Application>
  <PresentationFormat>Ευρεία οθόνη</PresentationFormat>
  <Paragraphs>89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Google Sans</vt:lpstr>
      <vt:lpstr>Wingdings 2</vt:lpstr>
      <vt:lpstr>Αξιομνημόνευτο</vt:lpstr>
      <vt:lpstr>Συνεδρίαση Π.Ε.Σ.Ε.Π. Κεντρικής Μακεδονίας</vt:lpstr>
      <vt:lpstr>ΘΕΜΑΤΑ ΗΜΕΡΗΣΙΑΣ ΔΙΑΤΑΞΗΣ</vt:lpstr>
      <vt:lpstr>Γιατί πολλαπλό βιβλίο;</vt:lpstr>
      <vt:lpstr>Πως υλοποιήθηκε το έργο</vt:lpstr>
      <vt:lpstr>ΘΕΜΑ 1ο Εισαγωγή του Πολλαπλού βιβλίου στην Εκπαίδευση (Ενημέρωση από ΙΕΠ)</vt:lpstr>
      <vt:lpstr>Ρόλος μας</vt:lpstr>
      <vt:lpstr>… Ρόλος μας</vt:lpstr>
      <vt:lpstr>Παρουσίαση του PowerPoint</vt:lpstr>
      <vt:lpstr>Σχεδιασμός για την εισαγωγή του πολλαπλού βιβλίου;</vt:lpstr>
      <vt:lpstr>Παρουσίαση του PowerPoint</vt:lpstr>
      <vt:lpstr>ΘΕΜΑ 2ο Σχεδιασμός για την Έναρξη της Ατομικής Αξιολόγησης των Εκπαιδευτικών</vt:lpstr>
      <vt:lpstr>Ενημέρωση από Γενικό Γραμματέα</vt:lpstr>
      <vt:lpstr>ΘΕΜΑ 2ο Ενημέρωση και συζήτηση για τις προτάσεις των δύο επιτροπών (Εποπτών και Διευθυντών ) για τη συνεργασία Συμβούλων και Διοίκησης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Συνεδρίαση Π.Ε.Σ.Ε.Π. Κεντρικής Μακεδονίας</dc:title>
  <dc:creator>Κώστας</dc:creator>
  <cp:lastModifiedBy>Konstantinos Keramidas</cp:lastModifiedBy>
  <cp:revision>39</cp:revision>
  <dcterms:created xsi:type="dcterms:W3CDTF">2025-02-05T18:22:34Z</dcterms:created>
  <dcterms:modified xsi:type="dcterms:W3CDTF">2025-09-04T05:54:04Z</dcterms:modified>
</cp:coreProperties>
</file>